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4" r:id="rId24"/>
    <p:sldId id="305" r:id="rId25"/>
    <p:sldId id="306" r:id="rId26"/>
    <p:sldId id="309" r:id="rId27"/>
    <p:sldId id="310" r:id="rId28"/>
    <p:sldId id="311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4AFC481-9EDA-4B66-B006-1A1534FC24A9}">
          <p14:sldIdLst>
            <p14:sldId id="256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425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8997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2877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379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8640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2931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5573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5322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77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074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720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05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643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525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4026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025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523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06C0E41-3231-4E33-A6FE-EBC9F27185F0}" type="datetimeFigureOut">
              <a:rPr lang="uk-UA" smtClean="0"/>
              <a:t>06.10.2024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CC352B-1032-4D0F-A2B9-BECEFB1414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4836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461EC7-231F-98C3-522A-CC0FA725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42" y="2569464"/>
            <a:ext cx="8693693" cy="4055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032" y="0"/>
            <a:ext cx="10917936" cy="1641490"/>
          </a:xfrm>
        </p:spPr>
        <p:txBody>
          <a:bodyPr>
            <a:normAutofit/>
          </a:bodyPr>
          <a:lstStyle/>
          <a:p>
            <a:pPr algn="ctr"/>
            <a:r>
              <a:rPr lang="uk-UA" sz="8800" dirty="0"/>
              <a:t>Списки та активності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54FE6-9074-021F-CC73-9913C020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5" y="1298561"/>
            <a:ext cx="5631569" cy="28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Множинний вибір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4148199" cy="300204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Іноді потрібно вибрати не один елемент, як за замовчуванням, а кілька. Для цього, по-перше, у розмітці списку потрібно встановити атрибут </a:t>
            </a:r>
            <a:r>
              <a:rPr lang="en-US" sz="2400" spc="0" dirty="0" err="1"/>
              <a:t>android:choiceMode</a:t>
            </a:r>
            <a:r>
              <a:rPr lang="en-US" sz="2400" spc="0" dirty="0"/>
              <a:t>="</a:t>
            </a:r>
            <a:r>
              <a:rPr lang="en-US" sz="2400" spc="0" dirty="0" err="1"/>
              <a:t>multipleChoice</a:t>
            </a:r>
            <a:r>
              <a:rPr lang="en-US" sz="2400" spc="0" dirty="0"/>
              <a:t>":</a:t>
            </a:r>
            <a:endParaRPr lang="ru-RU" sz="2400" spc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788929-3803-F38D-CBBE-E865A0B5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8" y="4187473"/>
            <a:ext cx="4105275" cy="2219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3BD701-352D-9916-3E30-D6190575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99" y="941355"/>
            <a:ext cx="7600228" cy="5475066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2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Додавання та видалення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7544159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Після прив'язки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uk-UA" sz="2400" spc="0" dirty="0"/>
              <a:t>до джерела даних через адаптер ми можемо працювати з даними - додавати, видаляти, змінювати лише через адаптер.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uk-UA" sz="2400" spc="0" dirty="0"/>
              <a:t>служить лише для відображення </a:t>
            </a:r>
            <a:r>
              <a:rPr lang="uk-UA" sz="2400" spc="0" dirty="0" err="1"/>
              <a:t>даних.Для</a:t>
            </a:r>
            <a:r>
              <a:rPr lang="uk-UA" sz="2400" spc="0" dirty="0"/>
              <a:t> керування даними ми можемо використовувати методи адаптера або безпосередньо джерела даних.</a:t>
            </a:r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Наприклад, клас </a:t>
            </a:r>
            <a:r>
              <a:rPr lang="en-US" sz="2400" spc="0" dirty="0" err="1"/>
              <a:t>ArrayAdapter</a:t>
            </a:r>
            <a:r>
              <a:rPr lang="en-US" sz="2400" spc="0" dirty="0"/>
              <a:t> </a:t>
            </a:r>
            <a:r>
              <a:rPr lang="uk-UA" sz="2400" spc="0" dirty="0"/>
              <a:t>надає такі методи управління даними: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void add(T object): </a:t>
            </a:r>
            <a:r>
              <a:rPr lang="uk-UA" sz="2400" spc="0" dirty="0"/>
              <a:t>додає елемент </a:t>
            </a:r>
            <a:r>
              <a:rPr lang="en-US" sz="2400" spc="0" dirty="0"/>
              <a:t>object </a:t>
            </a:r>
            <a:r>
              <a:rPr lang="uk-UA" sz="2400" spc="0" dirty="0"/>
              <a:t>у кінець масиву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void </a:t>
            </a:r>
            <a:r>
              <a:rPr lang="en-US" sz="2400" spc="0" dirty="0" err="1"/>
              <a:t>addAll</a:t>
            </a:r>
            <a:r>
              <a:rPr lang="en-US" sz="2400" spc="0" dirty="0"/>
              <a:t>(T... items): </a:t>
            </a:r>
            <a:r>
              <a:rPr lang="uk-UA" sz="2400" spc="0" dirty="0"/>
              <a:t>додає всі елементи </a:t>
            </a:r>
            <a:r>
              <a:rPr lang="en-US" sz="2400" spc="0" dirty="0"/>
              <a:t>items </a:t>
            </a:r>
            <a:r>
              <a:rPr lang="uk-UA" sz="2400" spc="0" dirty="0"/>
              <a:t>до кінця масиву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void </a:t>
            </a:r>
            <a:r>
              <a:rPr lang="en-US" sz="2400" spc="0" dirty="0" err="1"/>
              <a:t>addAll</a:t>
            </a:r>
            <a:r>
              <a:rPr lang="en-US" sz="2400" spc="0" dirty="0"/>
              <a:t>(Collection&lt;? extends T&gt; collection): </a:t>
            </a:r>
            <a:r>
              <a:rPr lang="uk-UA" sz="2400" spc="0" dirty="0"/>
              <a:t>додає колекцію елементів </a:t>
            </a:r>
            <a:r>
              <a:rPr lang="en-US" sz="2400" spc="0" dirty="0"/>
              <a:t>collection </a:t>
            </a:r>
            <a:r>
              <a:rPr lang="uk-UA" sz="2400" spc="0" dirty="0"/>
              <a:t>в кінець масиву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void clear(): </a:t>
            </a:r>
            <a:r>
              <a:rPr lang="uk-UA" sz="2400" spc="0" dirty="0"/>
              <a:t>видаляє всі елементи зі списку</a:t>
            </a:r>
            <a:r>
              <a:rPr lang="en-US" sz="2400" spc="0" dirty="0"/>
              <a:t>void insert(T object, int index): </a:t>
            </a:r>
            <a:r>
              <a:rPr lang="uk-UA" sz="2400" spc="0" dirty="0"/>
              <a:t>додає елемент </a:t>
            </a:r>
            <a:r>
              <a:rPr lang="en-US" sz="2400" spc="0" dirty="0"/>
              <a:t>object </a:t>
            </a:r>
            <a:r>
              <a:rPr lang="uk-UA" sz="2400" spc="0" dirty="0"/>
              <a:t>масив за індексом </a:t>
            </a:r>
            <a:r>
              <a:rPr lang="en-US" sz="2400" spc="0" dirty="0"/>
              <a:t>index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void remove(T object): </a:t>
            </a:r>
            <a:r>
              <a:rPr lang="uk-UA" sz="2400" spc="0" dirty="0"/>
              <a:t>видаляє елемент </a:t>
            </a:r>
            <a:r>
              <a:rPr lang="en-US" sz="2400" spc="0" dirty="0"/>
              <a:t>object </a:t>
            </a:r>
            <a:r>
              <a:rPr lang="uk-UA" sz="2400" spc="0" dirty="0"/>
              <a:t>із масиву</a:t>
            </a:r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Однак після застосування вищевказаних методів зміни торкнуться лише масиву, що є джерелом даних. Щоб синхронізувати зміни з елементом </a:t>
            </a:r>
            <a:r>
              <a:rPr lang="en-US" sz="2400" spc="0" dirty="0" err="1"/>
              <a:t>ListView</a:t>
            </a:r>
            <a:r>
              <a:rPr lang="en-US" sz="2400" spc="0" dirty="0"/>
              <a:t>, </a:t>
            </a:r>
            <a:r>
              <a:rPr lang="uk-UA" sz="2400" spc="0" dirty="0"/>
              <a:t>необхідно викликати в адаптера метод </a:t>
            </a:r>
            <a:r>
              <a:rPr lang="en-US" sz="2400" spc="0" dirty="0" err="1"/>
              <a:t>notifyDataSetChanged</a:t>
            </a:r>
            <a:r>
              <a:rPr lang="en-US" sz="2400" spc="0" dirty="0"/>
              <a:t>().</a:t>
            </a:r>
            <a:endParaRPr lang="ru-RU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344B8D-1B76-C206-3D31-CA315E33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0" y="1097229"/>
            <a:ext cx="3521507" cy="5708616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1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Додавання та видалення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4828391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З додаванням все відносно просто: отримуємо введений рядок та додаємо до списку за допомогою методу </a:t>
            </a:r>
            <a:r>
              <a:rPr lang="en-US" sz="2400" spc="0" dirty="0" err="1"/>
              <a:t>adapter.add</a:t>
            </a:r>
            <a:r>
              <a:rPr lang="en-US" sz="2400" spc="0" dirty="0"/>
              <a:t>(). </a:t>
            </a:r>
            <a:r>
              <a:rPr lang="uk-UA" sz="2400" spc="0" dirty="0"/>
              <a:t>Щоб оновити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uk-UA" sz="2400" spc="0" dirty="0"/>
              <a:t>після додавання, викликається метод </a:t>
            </a:r>
            <a:r>
              <a:rPr lang="en-US" sz="2400" spc="0" dirty="0" err="1"/>
              <a:t>adapter.notifyDataSetChanged</a:t>
            </a:r>
            <a:r>
              <a:rPr lang="en-US" sz="2400" spc="0" dirty="0"/>
              <a:t>().</a:t>
            </a:r>
            <a:endParaRPr lang="uk-UA" sz="2400" spc="0" dirty="0"/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А для видалення створюється додатковий список </a:t>
            </a:r>
            <a:r>
              <a:rPr lang="en-US" sz="2400" spc="0" dirty="0" err="1"/>
              <a:t>selectedUsers</a:t>
            </a:r>
            <a:r>
              <a:rPr lang="en-US" sz="2400" spc="0" dirty="0"/>
              <a:t>, </a:t>
            </a:r>
            <a:r>
              <a:rPr lang="uk-UA" sz="2400" spc="0" dirty="0"/>
              <a:t>який міститиме виділені елементи. Для отримання виділених елементів та додавання їх до списку використовується слухач </a:t>
            </a:r>
            <a:r>
              <a:rPr lang="en-US" sz="2400" spc="0" dirty="0" err="1"/>
              <a:t>AdapterView.OnItemClickListener</a:t>
            </a:r>
            <a:r>
              <a:rPr lang="en-US" sz="2400" spc="0" dirty="0"/>
              <a:t>, </a:t>
            </a:r>
            <a:r>
              <a:rPr lang="uk-UA" sz="2400" spc="0" dirty="0"/>
              <a:t>метод </a:t>
            </a:r>
            <a:r>
              <a:rPr lang="en-US" sz="2400" spc="0" dirty="0" err="1"/>
              <a:t>onItemClick</a:t>
            </a:r>
            <a:r>
              <a:rPr lang="en-US" sz="2400" spc="0" dirty="0"/>
              <a:t>() </a:t>
            </a:r>
            <a:r>
              <a:rPr lang="uk-UA" sz="2400" spc="0" dirty="0"/>
              <a:t>якого викликається при встановленні або зняття позначки з елемента, тобто при будь-якому натисканні на елемент.</a:t>
            </a:r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Після натискання на кнопку видалення пробігаємось по списку виділених елементів і викликаємо для кожного з них метод </a:t>
            </a:r>
            <a:r>
              <a:rPr lang="en-US" sz="2400" spc="0" dirty="0" err="1"/>
              <a:t>adapter.remove</a:t>
            </a:r>
            <a:r>
              <a:rPr lang="en-US" sz="2400" spc="0" dirty="0"/>
              <a:t>().</a:t>
            </a:r>
            <a:endParaRPr lang="ru-RU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5E5F21-5E07-C1E8-1740-0B477072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95" y="1149384"/>
            <a:ext cx="6900848" cy="5404105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604" y="5572789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1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Додавання та видалення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17B09B-38DE-191E-8CD2-BB4282A93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84"/>
          <a:stretch/>
        </p:blipFill>
        <p:spPr>
          <a:xfrm>
            <a:off x="1547575" y="1489025"/>
            <a:ext cx="4905375" cy="18681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0C9068-444B-0FD6-608E-2C86B115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25" y="3843147"/>
            <a:ext cx="5076825" cy="1990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FB2A9-54B3-6559-F1CD-CD7791EF5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073" y="1289440"/>
            <a:ext cx="5077534" cy="4486901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/>
              <a:t>Розширення</a:t>
            </a:r>
            <a:r>
              <a:rPr lang="ru-RU" sz="4800" dirty="0"/>
              <a:t> </a:t>
            </a:r>
            <a:r>
              <a:rPr lang="ru-RU" sz="4800" dirty="0" err="1"/>
              <a:t>списків</a:t>
            </a:r>
            <a:r>
              <a:rPr lang="ru-RU" sz="4800" dirty="0"/>
              <a:t> та </a:t>
            </a:r>
            <a:r>
              <a:rPr lang="ru-RU" sz="4800" dirty="0" err="1"/>
              <a:t>створення</a:t>
            </a:r>
            <a:r>
              <a:rPr lang="ru-RU" sz="4800" dirty="0"/>
              <a:t> адаптера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288785" y="919920"/>
            <a:ext cx="3862591" cy="5508312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r>
              <a:rPr lang="uk-UA" dirty="0"/>
              <a:t>Традиційні списки </a:t>
            </a:r>
            <a:r>
              <a:rPr lang="en-US" dirty="0" err="1"/>
              <a:t>ListView</a:t>
            </a:r>
            <a:r>
              <a:rPr lang="en-US" dirty="0"/>
              <a:t>, </a:t>
            </a:r>
            <a:r>
              <a:rPr lang="uk-UA" dirty="0"/>
              <a:t>що використовують стандартні адаптери </a:t>
            </a:r>
            <a:r>
              <a:rPr lang="en-US" dirty="0" err="1"/>
              <a:t>ArrayAdapter</a:t>
            </a:r>
            <a:r>
              <a:rPr lang="en-US" dirty="0"/>
              <a:t>, </a:t>
            </a:r>
            <a:r>
              <a:rPr lang="uk-UA" dirty="0"/>
              <a:t>чудово працюють із масивами рядків. Однак частіше ми зіштовхуватимемося з складнішими за структурою списками, де один елемент представляє не один рядок, а кілька рядків, картинок та інших компонентів.</a:t>
            </a:r>
            <a:endParaRPr lang="en-US" dirty="0"/>
          </a:p>
          <a:p>
            <a:endParaRPr lang="en-US" dirty="0"/>
          </a:p>
          <a:p>
            <a:r>
              <a:rPr lang="uk-UA" dirty="0"/>
              <a:t>Для створення складного списку нам треба перевизначити один із адаптерів, що використовуються. Оскільки, зазвичай, використовується </a:t>
            </a:r>
            <a:r>
              <a:rPr lang="en-US" dirty="0" err="1"/>
              <a:t>ArrayAdapter</a:t>
            </a:r>
            <a:r>
              <a:rPr lang="en-US" dirty="0"/>
              <a:t>, </a:t>
            </a:r>
            <a:r>
              <a:rPr lang="uk-UA" dirty="0"/>
              <a:t>саме його ми й перевизначимо.</a:t>
            </a:r>
            <a:endParaRPr lang="en-US" dirty="0"/>
          </a:p>
          <a:p>
            <a:endParaRPr lang="uk-UA" dirty="0"/>
          </a:p>
          <a:p>
            <a:r>
              <a:rPr lang="uk-UA" dirty="0"/>
              <a:t>Але спочатку визначимо модель, дані якої відображатимуться у списку.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76DD3C-C3C0-3412-5C49-4B491054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49" y="1726066"/>
            <a:ext cx="424874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4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/>
              <a:t>Розширення</a:t>
            </a:r>
            <a:r>
              <a:rPr lang="ru-RU" sz="4800" dirty="0"/>
              <a:t> </a:t>
            </a:r>
            <a:r>
              <a:rPr lang="ru-RU" sz="4800" dirty="0" err="1"/>
              <a:t>списків</a:t>
            </a:r>
            <a:r>
              <a:rPr lang="ru-RU" sz="4800" dirty="0"/>
              <a:t> та </a:t>
            </a:r>
            <a:r>
              <a:rPr lang="ru-RU" sz="4800" dirty="0" err="1"/>
              <a:t>створення</a:t>
            </a:r>
            <a:r>
              <a:rPr lang="ru-RU" sz="4800" dirty="0"/>
              <a:t> адаптера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288786" y="919920"/>
            <a:ext cx="3462936" cy="322231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uk-UA" dirty="0"/>
              <a:t>Далі </a:t>
            </a:r>
            <a:r>
              <a:rPr lang="uk-UA" dirty="0" err="1"/>
              <a:t>додамо</a:t>
            </a:r>
            <a:r>
              <a:rPr lang="uk-UA" dirty="0"/>
              <a:t> до папки </a:t>
            </a:r>
            <a:r>
              <a:rPr lang="en-US" dirty="0"/>
              <a:t>res/layout </a:t>
            </a:r>
            <a:r>
              <a:rPr lang="uk-UA" dirty="0"/>
              <a:t>новий файл </a:t>
            </a:r>
            <a:r>
              <a:rPr lang="en-US" dirty="0"/>
              <a:t>list_item.xml, </a:t>
            </a:r>
            <a:r>
              <a:rPr lang="uk-UA" dirty="0"/>
              <a:t>який представлятиме розмітку одного елемента у списку</a:t>
            </a:r>
          </a:p>
          <a:p>
            <a:endParaRPr lang="uk-UA" dirty="0"/>
          </a:p>
          <a:p>
            <a:endParaRPr lang="uk-UA" dirty="0"/>
          </a:p>
          <a:p>
            <a:r>
              <a:rPr lang="uk-UA" dirty="0"/>
              <a:t>Кожен елемент матиме зображення у вигляді </a:t>
            </a:r>
            <a:r>
              <a:rPr lang="en-US" dirty="0" err="1"/>
              <a:t>ImageView</a:t>
            </a:r>
            <a:r>
              <a:rPr lang="en-US" dirty="0"/>
              <a:t> </a:t>
            </a:r>
            <a:r>
              <a:rPr lang="uk-UA" dirty="0"/>
              <a:t>та два компоненти </a:t>
            </a:r>
            <a:r>
              <a:rPr lang="en-US" dirty="0" err="1"/>
              <a:t>TextView</a:t>
            </a:r>
            <a:r>
              <a:rPr lang="en-US" dirty="0"/>
              <a:t> </a:t>
            </a:r>
            <a:r>
              <a:rPr lang="uk-UA" dirty="0"/>
              <a:t>для відображення назви та столиці держави.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5C4B3C-B2DD-BC83-216E-150B7B84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44" y="852199"/>
            <a:ext cx="6661866" cy="59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/>
              <a:t>Розширення</a:t>
            </a:r>
            <a:r>
              <a:rPr lang="ru-RU" sz="4800" dirty="0"/>
              <a:t> </a:t>
            </a:r>
            <a:r>
              <a:rPr lang="ru-RU" sz="4800" dirty="0" err="1"/>
              <a:t>списків</a:t>
            </a:r>
            <a:r>
              <a:rPr lang="ru-RU" sz="4800" dirty="0"/>
              <a:t> та </a:t>
            </a:r>
            <a:r>
              <a:rPr lang="ru-RU" sz="4800" dirty="0" err="1"/>
              <a:t>створення</a:t>
            </a:r>
            <a:r>
              <a:rPr lang="ru-RU" sz="4800" dirty="0"/>
              <a:t> адаптера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420780" y="1024128"/>
            <a:ext cx="4309538" cy="5508312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r>
              <a:rPr lang="uk-UA" dirty="0"/>
              <a:t>Вся взаємодія зі списком тут </a:t>
            </a:r>
            <a:r>
              <a:rPr lang="uk-UA" dirty="0" err="1"/>
              <a:t>йтиме</a:t>
            </a:r>
            <a:r>
              <a:rPr lang="uk-UA" dirty="0"/>
              <a:t> через клас </a:t>
            </a:r>
            <a:r>
              <a:rPr lang="en-US" dirty="0" err="1"/>
              <a:t>StateAdapter</a:t>
            </a:r>
            <a:r>
              <a:rPr lang="en-US" dirty="0"/>
              <a:t>. </a:t>
            </a:r>
            <a:r>
              <a:rPr lang="uk-UA" dirty="0"/>
              <a:t>У конструкторі </a:t>
            </a:r>
            <a:r>
              <a:rPr lang="en-US" dirty="0" err="1"/>
              <a:t>StateAdapter</a:t>
            </a:r>
            <a:r>
              <a:rPr lang="en-US" dirty="0"/>
              <a:t> </a:t>
            </a:r>
            <a:r>
              <a:rPr lang="uk-UA" dirty="0"/>
              <a:t>нам треба передати до конструктора базового класу три параметри:</a:t>
            </a:r>
          </a:p>
          <a:p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uk-UA" dirty="0"/>
              <a:t>контекст, у якому використовується клас. У його ролі як правило виступає клас </a:t>
            </a:r>
            <a:r>
              <a:rPr lang="en-US" dirty="0"/>
              <a:t>Activity</a:t>
            </a: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uk-UA" dirty="0"/>
              <a:t>ресурс розмітки інтерфейсу, який буде використовуватися для створення одного елемента в </a:t>
            </a:r>
            <a:r>
              <a:rPr lang="en-US" dirty="0" err="1"/>
              <a:t>ListView</a:t>
            </a: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uk-UA" dirty="0"/>
              <a:t>набір об'єктів, які будуть виводитись у </a:t>
            </a:r>
            <a:r>
              <a:rPr lang="en-US" dirty="0" err="1"/>
              <a:t>ListView</a:t>
            </a:r>
            <a:endParaRPr lang="uk-UA" dirty="0"/>
          </a:p>
          <a:p>
            <a:endParaRPr lang="uk-UA" dirty="0"/>
          </a:p>
          <a:p>
            <a:r>
              <a:rPr lang="uk-UA" dirty="0"/>
              <a:t>У конструкторі </a:t>
            </a:r>
            <a:r>
              <a:rPr lang="en-US" dirty="0" err="1"/>
              <a:t>StateAdapter</a:t>
            </a:r>
            <a:r>
              <a:rPr lang="en-US" dirty="0"/>
              <a:t> </a:t>
            </a:r>
            <a:r>
              <a:rPr lang="uk-UA" dirty="0"/>
              <a:t>ми отримуємо ресурс розмітки та набір об'єкта та зберігаємо їх в окремі змінні. Крім того, для створення об'єкта </a:t>
            </a:r>
            <a:r>
              <a:rPr lang="en-US" dirty="0"/>
              <a:t>View </a:t>
            </a:r>
            <a:r>
              <a:rPr lang="uk-UA" dirty="0"/>
              <a:t>по отриманому ресурсу розмітки знадобиться об'єкт </a:t>
            </a:r>
            <a:r>
              <a:rPr lang="en-US" dirty="0" err="1"/>
              <a:t>LayoutInflater</a:t>
            </a:r>
            <a:r>
              <a:rPr lang="en-US" dirty="0"/>
              <a:t>, </a:t>
            </a:r>
            <a:r>
              <a:rPr lang="uk-UA" dirty="0"/>
              <a:t>який також зберігається в змінну.</a:t>
            </a:r>
          </a:p>
          <a:p>
            <a:endParaRPr lang="uk-UA" dirty="0"/>
          </a:p>
          <a:p>
            <a:r>
              <a:rPr lang="uk-UA" dirty="0"/>
              <a:t>У методі </a:t>
            </a:r>
            <a:r>
              <a:rPr lang="en-US" dirty="0" err="1"/>
              <a:t>getView</a:t>
            </a:r>
            <a:r>
              <a:rPr lang="en-US" dirty="0"/>
              <a:t>() </a:t>
            </a:r>
            <a:r>
              <a:rPr lang="uk-UA" dirty="0"/>
              <a:t>встановлюється відображення списку. Цей метод приймає три параметри:</a:t>
            </a:r>
          </a:p>
          <a:p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position: </a:t>
            </a:r>
            <a:r>
              <a:rPr lang="uk-UA" dirty="0"/>
              <a:t>передає позицію елемента всередині адаптера, для якого створюється уявлення</a:t>
            </a:r>
          </a:p>
          <a:p>
            <a:pPr marL="285750" indent="-285750">
              <a:buFont typeface="Corbel" panose="020B0503020204020204" pitchFamily="34" charset="0"/>
              <a:buChar char="―"/>
            </a:pP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convertView</a:t>
            </a:r>
            <a:r>
              <a:rPr lang="en-US" dirty="0"/>
              <a:t>: </a:t>
            </a:r>
            <a:r>
              <a:rPr lang="uk-UA" dirty="0"/>
              <a:t>старе уявлення елемента, яке за наявності використовується </a:t>
            </a:r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uk-UA" dirty="0"/>
              <a:t>з метою оптимізації</a:t>
            </a:r>
          </a:p>
          <a:p>
            <a:pPr marL="285750" indent="-285750">
              <a:buFont typeface="Corbel" panose="020B0503020204020204" pitchFamily="34" charset="0"/>
              <a:buChar char="―"/>
            </a:pP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parent: </a:t>
            </a:r>
            <a:r>
              <a:rPr lang="uk-UA" dirty="0"/>
              <a:t>батьківський компонент для представлення елемента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2E4A55-7CA1-493D-8121-6A39B113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42" y="768875"/>
            <a:ext cx="6112366" cy="6089125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50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73BF49-74C0-6830-AD61-2CE31F76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99" y="1024128"/>
            <a:ext cx="9104806" cy="54041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/>
              <a:t>Розширення</a:t>
            </a:r>
            <a:r>
              <a:rPr lang="ru-RU" sz="4800" dirty="0"/>
              <a:t> </a:t>
            </a:r>
            <a:r>
              <a:rPr lang="ru-RU" sz="4800" dirty="0" err="1"/>
              <a:t>списків</a:t>
            </a:r>
            <a:r>
              <a:rPr lang="ru-RU" sz="4800" dirty="0"/>
              <a:t> та </a:t>
            </a:r>
            <a:r>
              <a:rPr lang="ru-RU" sz="4800" dirty="0" err="1"/>
              <a:t>створення</a:t>
            </a:r>
            <a:r>
              <a:rPr lang="ru-RU" sz="4800" dirty="0"/>
              <a:t> адаптера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320196" y="1024128"/>
            <a:ext cx="2472804" cy="5508312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r>
              <a:rPr lang="uk-UA" dirty="0"/>
              <a:t>Як джерело даних тут виступає клас 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uk-UA" dirty="0"/>
              <a:t>який отримує дані у методі </a:t>
            </a:r>
            <a:r>
              <a:rPr lang="en-US" dirty="0" err="1"/>
              <a:t>setInitialData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uk-UA" dirty="0"/>
              <a:t>Кожному об'єкту </a:t>
            </a:r>
            <a:r>
              <a:rPr lang="en-US" dirty="0"/>
              <a:t>State, </a:t>
            </a:r>
            <a:r>
              <a:rPr lang="uk-UA" dirty="0"/>
              <a:t>що додається, у списку передається назва держави, її столиця і ресурс зображення з папки </a:t>
            </a:r>
            <a:r>
              <a:rPr lang="en-US" dirty="0"/>
              <a:t>res/drawable, </a:t>
            </a:r>
            <a:r>
              <a:rPr lang="uk-UA" dirty="0"/>
              <a:t>який представляє прапор держави.</a:t>
            </a:r>
          </a:p>
          <a:p>
            <a:endParaRPr lang="uk-UA" dirty="0"/>
          </a:p>
          <a:p>
            <a:r>
              <a:rPr lang="uk-UA" dirty="0"/>
              <a:t>При створенні адаптера йому передається раніше створений ресурс розмітки </a:t>
            </a:r>
            <a:r>
              <a:rPr lang="en-US" dirty="0"/>
              <a:t>list_item.xml </a:t>
            </a:r>
            <a:r>
              <a:rPr lang="uk-UA" dirty="0"/>
              <a:t>та список </a:t>
            </a:r>
            <a:r>
              <a:rPr lang="en-US" dirty="0"/>
              <a:t>states:</a:t>
            </a:r>
            <a:endParaRPr lang="uk-UA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3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3" y="52155"/>
            <a:ext cx="9034938" cy="1097229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/>
              <a:t>Обробник</a:t>
            </a:r>
            <a:r>
              <a:rPr lang="ru-RU" sz="4800" dirty="0"/>
              <a:t> кнопок в списку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1" y="1128336"/>
            <a:ext cx="2066543" cy="449522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uk-UA" dirty="0"/>
              <a:t>Обробник Подій кнопки встановлюється як на коді в прикладі:</a:t>
            </a:r>
          </a:p>
          <a:p>
            <a:endParaRPr lang="uk-UA" dirty="0"/>
          </a:p>
          <a:p>
            <a:endParaRPr lang="uk-UA" dirty="0"/>
          </a:p>
          <a:p>
            <a:r>
              <a:rPr lang="uk-UA" dirty="0"/>
              <a:t>В методі </a:t>
            </a:r>
            <a:r>
              <a:rPr lang="en-US" dirty="0" err="1"/>
              <a:t>getView</a:t>
            </a:r>
            <a:r>
              <a:rPr lang="en-US" dirty="0"/>
              <a:t> </a:t>
            </a:r>
            <a:r>
              <a:rPr lang="uk-UA" dirty="0"/>
              <a:t>потрібно звернутись до поля-кнопки класу </a:t>
            </a:r>
            <a:r>
              <a:rPr lang="en-US" dirty="0" err="1"/>
              <a:t>ViewHolder</a:t>
            </a:r>
            <a:r>
              <a:rPr lang="uk-UA" dirty="0"/>
              <a:t>, та задати йому обробник події:</a:t>
            </a:r>
          </a:p>
        </p:txBody>
      </p:sp>
      <p:pic>
        <p:nvPicPr>
          <p:cNvPr id="6" name="studio64_dD7fPY8XK5">
            <a:hlinkClick r:id="" action="ppaction://media"/>
            <a:extLst>
              <a:ext uri="{FF2B5EF4-FFF2-40B4-BE49-F238E27FC236}">
                <a16:creationId xmlns:a16="http://schemas.microsoft.com/office/drawing/2014/main" id="{EFF51E26-F99A-76F3-86EF-3158BB6C8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544" y="1024128"/>
            <a:ext cx="9956483" cy="5272548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2DFDA-F130-E2C8-BD55-E80DB254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73" y="750723"/>
            <a:ext cx="9043885" cy="37859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6"/>
            <a:ext cx="10872215" cy="6985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Spinner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219097" y="2180811"/>
            <a:ext cx="2273708" cy="82382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dirty="0"/>
              <a:t>Spinner </a:t>
            </a:r>
            <a:r>
              <a:rPr lang="uk-UA" dirty="0"/>
              <a:t>являє собою список, що випадає.</a:t>
            </a:r>
          </a:p>
          <a:p>
            <a:endParaRPr lang="uk-UA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591EC9-1E12-A390-8FC7-7E4D1B8F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62" y="4154125"/>
            <a:ext cx="4273566" cy="2651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2884E7-10A5-EDAA-92A0-8A89AA7647BE}"/>
              </a:ext>
            </a:extLst>
          </p:cNvPr>
          <p:cNvSpPr txBox="1"/>
          <p:nvPr/>
        </p:nvSpPr>
        <p:spPr>
          <a:xfrm>
            <a:off x="-24704" y="4561336"/>
            <a:ext cx="53155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Як джерело даних, так само як і в </a:t>
            </a:r>
            <a:r>
              <a:rPr lang="en-US" dirty="0" err="1"/>
              <a:t>ListView</a:t>
            </a:r>
            <a:r>
              <a:rPr lang="en-US" dirty="0"/>
              <a:t>, </a:t>
            </a:r>
            <a:r>
              <a:rPr lang="uk-UA" dirty="0"/>
              <a:t>для </a:t>
            </a:r>
            <a:r>
              <a:rPr lang="en-US" dirty="0"/>
              <a:t>Spinner </a:t>
            </a:r>
            <a:r>
              <a:rPr lang="uk-UA" dirty="0"/>
              <a:t>може бути простий список чи масив, створений програмно, чи ресурс </a:t>
            </a:r>
            <a:r>
              <a:rPr lang="en-US" dirty="0"/>
              <a:t>string-array. </a:t>
            </a:r>
            <a:r>
              <a:rPr lang="uk-UA" dirty="0"/>
              <a:t>Взаємодія з джерелом даних також </a:t>
            </a:r>
            <a:r>
              <a:rPr lang="uk-UA" dirty="0" err="1"/>
              <a:t>йтиме</a:t>
            </a:r>
            <a:r>
              <a:rPr lang="uk-UA" dirty="0"/>
              <a:t> через адаптер. В даному випадку визначимо джерело програмно у вигляді масиву в коді </a:t>
            </a:r>
            <a:r>
              <a:rPr lang="en-US" dirty="0" err="1"/>
              <a:t>MainActivity</a:t>
            </a:r>
            <a:r>
              <a:rPr lang="en-US" dirty="0"/>
              <a:t>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79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/>
              <a:t>Списки</a:t>
            </a:r>
            <a:endParaRPr lang="uk-UA" sz="72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Працюючи зі списками ми маємо справу з трьома компонентами. 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По-перше, це візуальний елемент або </a:t>
            </a:r>
            <a:r>
              <a:rPr lang="uk-UA" sz="2400" spc="0" dirty="0" err="1"/>
              <a:t>віджет</a:t>
            </a:r>
            <a:r>
              <a:rPr lang="uk-UA" sz="2400" spc="0" dirty="0"/>
              <a:t>, що на екрані представляє список (</a:t>
            </a:r>
            <a:r>
              <a:rPr lang="en-US" sz="2400" spc="0" dirty="0" err="1"/>
              <a:t>ListView</a:t>
            </a:r>
            <a:r>
              <a:rPr lang="en-US" sz="2400" spc="0" dirty="0"/>
              <a:t>, </a:t>
            </a:r>
            <a:r>
              <a:rPr lang="en-US" sz="2400" spc="0" dirty="0" err="1"/>
              <a:t>GridView</a:t>
            </a:r>
            <a:r>
              <a:rPr lang="en-US" sz="2400" spc="0" dirty="0"/>
              <a:t>) </a:t>
            </a:r>
            <a:r>
              <a:rPr lang="uk-UA" sz="2400" spc="0" dirty="0"/>
              <a:t>і який відображає дані. 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По-друге, це джерело даних - масив, об'єкт </a:t>
            </a:r>
            <a:r>
              <a:rPr lang="en-US" sz="2400" spc="0" dirty="0" err="1"/>
              <a:t>ArrayList</a:t>
            </a:r>
            <a:r>
              <a:rPr lang="en-US" sz="2400" spc="0" dirty="0"/>
              <a:t>, </a:t>
            </a:r>
            <a:r>
              <a:rPr lang="uk-UA" sz="2400" spc="0" dirty="0"/>
              <a:t>база даних і </a:t>
            </a:r>
            <a:r>
              <a:rPr lang="uk-UA" sz="2400" spc="0" dirty="0" err="1"/>
              <a:t>т.д</a:t>
            </a:r>
            <a:r>
              <a:rPr lang="uk-UA" sz="2400" spc="0" dirty="0"/>
              <a:t>., в якому знаходяться дані, що відображаються самі. 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І по-третє, це адаптер – спеціальний компонент, який пов'язує джерело даних із </a:t>
            </a:r>
            <a:r>
              <a:rPr lang="uk-UA" sz="2400" spc="0" dirty="0" err="1"/>
              <a:t>віджетом</a:t>
            </a:r>
            <a:r>
              <a:rPr lang="uk-UA" sz="2400" spc="0" dirty="0"/>
              <a:t> списку.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DC68F-4309-3D0E-D8DB-A133D655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5" y="2080179"/>
            <a:ext cx="5241425" cy="26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0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CE26A3-4FEB-1DAE-84C1-41290DA8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96" y="750775"/>
            <a:ext cx="8477469" cy="59900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4800" dirty="0"/>
              <a:t>Обробка кнопок в </a:t>
            </a:r>
            <a:r>
              <a:rPr lang="en-US" sz="4800" dirty="0"/>
              <a:t>Spinner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48940" y="705484"/>
            <a:ext cx="2922010" cy="5826956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r>
              <a:rPr lang="ru-RU" dirty="0"/>
              <a:t>Метод </a:t>
            </a:r>
            <a:r>
              <a:rPr lang="en-US" dirty="0" err="1"/>
              <a:t>onItemSelected</a:t>
            </a:r>
            <a:r>
              <a:rPr lang="en-US" dirty="0"/>
              <a:t> </a:t>
            </a:r>
            <a:r>
              <a:rPr lang="ru-RU" dirty="0"/>
              <a:t>слухача </a:t>
            </a:r>
            <a:r>
              <a:rPr lang="en-US" dirty="0" err="1"/>
              <a:t>OnItemSelectedListener</a:t>
            </a:r>
            <a:r>
              <a:rPr lang="en-US" dirty="0"/>
              <a:t> </a:t>
            </a:r>
            <a:r>
              <a:rPr lang="ru-RU" dirty="0" err="1"/>
              <a:t>отримує</a:t>
            </a:r>
            <a:r>
              <a:rPr lang="ru-RU" dirty="0"/>
              <a:t> </a:t>
            </a:r>
            <a:r>
              <a:rPr lang="ru-RU" dirty="0" err="1"/>
              <a:t>чотири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:</a:t>
            </a:r>
          </a:p>
          <a:p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parent: </a:t>
            </a:r>
            <a:r>
              <a:rPr lang="ru-RU" dirty="0" err="1"/>
              <a:t>об'єкт</a:t>
            </a:r>
            <a:r>
              <a:rPr lang="ru-RU" dirty="0"/>
              <a:t> </a:t>
            </a:r>
            <a:r>
              <a:rPr lang="en-US" dirty="0"/>
              <a:t>Spinner, </a:t>
            </a:r>
            <a:r>
              <a:rPr lang="ru-RU" dirty="0"/>
              <a:t>у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відбулася</a:t>
            </a:r>
            <a:r>
              <a:rPr lang="ru-RU" dirty="0"/>
              <a:t> </a:t>
            </a:r>
            <a:r>
              <a:rPr lang="ru-RU" dirty="0" err="1"/>
              <a:t>подія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view: </a:t>
            </a:r>
            <a:r>
              <a:rPr lang="ru-RU" dirty="0" err="1"/>
              <a:t>об'єкт</a:t>
            </a:r>
            <a:r>
              <a:rPr lang="ru-RU" dirty="0"/>
              <a:t> </a:t>
            </a:r>
            <a:r>
              <a:rPr lang="en-US" dirty="0"/>
              <a:t>View </a:t>
            </a:r>
            <a:r>
              <a:rPr lang="ru-RU" dirty="0" err="1"/>
              <a:t>всередині</a:t>
            </a:r>
            <a:r>
              <a:rPr lang="ru-RU" dirty="0"/>
              <a:t> </a:t>
            </a:r>
            <a:r>
              <a:rPr lang="en-US" dirty="0" err="1"/>
              <a:t>Spinnera</a:t>
            </a:r>
            <a:r>
              <a:rPr lang="en-US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представляє</a:t>
            </a:r>
            <a:r>
              <a:rPr lang="ru-RU" dirty="0"/>
              <a:t> </a:t>
            </a:r>
            <a:r>
              <a:rPr lang="ru-RU" dirty="0" err="1"/>
              <a:t>вибраний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position: </a:t>
            </a:r>
            <a:r>
              <a:rPr lang="ru-RU" dirty="0" err="1"/>
              <a:t>індекс</a:t>
            </a:r>
            <a:r>
              <a:rPr lang="ru-RU" dirty="0"/>
              <a:t> </a:t>
            </a:r>
            <a:r>
              <a:rPr lang="ru-RU" dirty="0" err="1"/>
              <a:t>вибраного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 в </a:t>
            </a:r>
            <a:r>
              <a:rPr lang="ru-RU" dirty="0" err="1"/>
              <a:t>адаптері</a:t>
            </a: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/>
              <a:t>id: </a:t>
            </a:r>
            <a:r>
              <a:rPr lang="ru-RU" dirty="0" err="1"/>
              <a:t>ідентифікатор</a:t>
            </a:r>
            <a:r>
              <a:rPr lang="ru-RU" dirty="0"/>
              <a:t> рядка того </a:t>
            </a:r>
            <a:r>
              <a:rPr lang="ru-RU" dirty="0" err="1"/>
              <a:t>елемента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вибрано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Отримавши</a:t>
            </a:r>
            <a:r>
              <a:rPr lang="ru-RU" dirty="0"/>
              <a:t> </a:t>
            </a:r>
            <a:r>
              <a:rPr lang="ru-RU" dirty="0" err="1"/>
              <a:t>позицію</a:t>
            </a:r>
            <a:r>
              <a:rPr lang="ru-RU" dirty="0"/>
              <a:t> </a:t>
            </a:r>
            <a:r>
              <a:rPr lang="ru-RU" dirty="0" err="1"/>
              <a:t>вибраного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, ми </a:t>
            </a:r>
            <a:r>
              <a:rPr lang="ru-RU" dirty="0" err="1"/>
              <a:t>можемо</a:t>
            </a:r>
            <a:r>
              <a:rPr lang="ru-RU" dirty="0"/>
              <a:t> </a:t>
            </a:r>
            <a:r>
              <a:rPr lang="ru-RU" dirty="0" err="1"/>
              <a:t>знайти</a:t>
            </a:r>
            <a:r>
              <a:rPr lang="ru-RU" dirty="0"/>
              <a:t> </a:t>
            </a:r>
            <a:r>
              <a:rPr lang="ru-RU" dirty="0" err="1"/>
              <a:t>його</a:t>
            </a:r>
            <a:r>
              <a:rPr lang="ru-RU" dirty="0"/>
              <a:t> у списку:</a:t>
            </a:r>
          </a:p>
          <a:p>
            <a:endParaRPr lang="uk-UA" dirty="0"/>
          </a:p>
          <a:p>
            <a:r>
              <a:rPr lang="ru-RU" dirty="0"/>
              <a:t>Для </a:t>
            </a:r>
            <a:r>
              <a:rPr lang="ru-RU" dirty="0" err="1"/>
              <a:t>встановлення</a:t>
            </a:r>
            <a:r>
              <a:rPr lang="ru-RU" dirty="0"/>
              <a:t> слухача </a:t>
            </a:r>
            <a:r>
              <a:rPr lang="en-US" dirty="0" err="1"/>
              <a:t>OnItemSelectedListener</a:t>
            </a:r>
            <a:r>
              <a:rPr lang="en-US" dirty="0"/>
              <a:t> </a:t>
            </a:r>
            <a:r>
              <a:rPr lang="ru-RU" dirty="0"/>
              <a:t>у </a:t>
            </a:r>
            <a:r>
              <a:rPr lang="ru-RU" dirty="0" err="1"/>
              <a:t>класі</a:t>
            </a:r>
            <a:r>
              <a:rPr lang="ru-RU" dirty="0"/>
              <a:t> </a:t>
            </a:r>
            <a:r>
              <a:rPr lang="en-US" dirty="0"/>
              <a:t>Spinner </a:t>
            </a:r>
            <a:r>
              <a:rPr lang="ru-RU" dirty="0" err="1"/>
              <a:t>застосовується</a:t>
            </a:r>
            <a:r>
              <a:rPr lang="ru-RU" dirty="0"/>
              <a:t> метод </a:t>
            </a:r>
            <a:r>
              <a:rPr lang="en-US" dirty="0" err="1"/>
              <a:t>setOnItemSelectedListener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7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9B5C04-03B4-79A4-BB23-32C9F61A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5" y="728975"/>
            <a:ext cx="8854441" cy="60925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RecyclerView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124993" y="628442"/>
            <a:ext cx="2922010" cy="582695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 err="1"/>
              <a:t>призначений</a:t>
            </a:r>
            <a:r>
              <a:rPr lang="ru-RU" dirty="0"/>
              <a:t> для </a:t>
            </a:r>
            <a:r>
              <a:rPr lang="ru-RU" dirty="0" err="1"/>
              <a:t>оптимізації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списками та </a:t>
            </a:r>
            <a:r>
              <a:rPr lang="ru-RU" dirty="0" err="1"/>
              <a:t>багато</a:t>
            </a:r>
            <a:r>
              <a:rPr lang="ru-RU" dirty="0"/>
              <a:t> в </a:t>
            </a:r>
            <a:r>
              <a:rPr lang="ru-RU" dirty="0" err="1"/>
              <a:t>чому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підвищити</a:t>
            </a:r>
            <a:r>
              <a:rPr lang="ru-RU" dirty="0"/>
              <a:t> </a:t>
            </a:r>
            <a:r>
              <a:rPr lang="ru-RU" dirty="0" err="1"/>
              <a:t>продуктивність</a:t>
            </a:r>
            <a:r>
              <a:rPr lang="ru-RU" dirty="0"/>
              <a:t> </a:t>
            </a:r>
            <a:r>
              <a:rPr lang="ru-RU" dirty="0" err="1"/>
              <a:t>порівняно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стандартним</a:t>
            </a:r>
            <a:r>
              <a:rPr lang="ru-RU" dirty="0"/>
              <a:t> </a:t>
            </a:r>
            <a:r>
              <a:rPr lang="en-US" dirty="0" err="1"/>
              <a:t>ListView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uk-UA" dirty="0"/>
              <a:t>Він використовує власний адаптер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55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5781095" cy="109722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RecyclerView.Adapter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114024" y="990730"/>
            <a:ext cx="5471629" cy="530601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ru-RU" dirty="0"/>
              <a:t>Адаптер,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використовується</a:t>
            </a:r>
            <a:r>
              <a:rPr lang="ru-RU" dirty="0"/>
              <a:t> в </a:t>
            </a:r>
            <a:r>
              <a:rPr lang="en-US" dirty="0" err="1"/>
              <a:t>RecyclerView</a:t>
            </a:r>
            <a:r>
              <a:rPr lang="en-US" dirty="0"/>
              <a:t>, </a:t>
            </a:r>
            <a:r>
              <a:rPr lang="ru-RU" dirty="0"/>
              <a:t>повинен </a:t>
            </a:r>
            <a:r>
              <a:rPr lang="ru-RU" dirty="0" err="1"/>
              <a:t>успадковуватись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абстрактного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en-US" dirty="0" err="1"/>
              <a:t>RecyclerView.Adapter</a:t>
            </a:r>
            <a:r>
              <a:rPr lang="en-US" dirty="0"/>
              <a:t>.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ru-RU" dirty="0" err="1"/>
              <a:t>визначає</a:t>
            </a:r>
            <a:r>
              <a:rPr lang="ru-RU" dirty="0"/>
              <a:t> три </a:t>
            </a:r>
            <a:r>
              <a:rPr lang="ru-RU" dirty="0" err="1"/>
              <a:t>методи</a:t>
            </a:r>
            <a:r>
              <a:rPr lang="ru-RU" dirty="0"/>
              <a:t>:</a:t>
            </a:r>
          </a:p>
          <a:p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onCreateViewHolder</a:t>
            </a:r>
            <a:r>
              <a:rPr lang="en-US" dirty="0"/>
              <a:t>: </a:t>
            </a:r>
            <a:r>
              <a:rPr lang="ru-RU" dirty="0" err="1"/>
              <a:t>повертає</a:t>
            </a:r>
            <a:r>
              <a:rPr lang="ru-RU" dirty="0"/>
              <a:t> </a:t>
            </a:r>
            <a:r>
              <a:rPr lang="ru-RU" dirty="0" err="1"/>
              <a:t>об'єкт</a:t>
            </a:r>
            <a:r>
              <a:rPr lang="ru-RU" dirty="0"/>
              <a:t> </a:t>
            </a:r>
            <a:r>
              <a:rPr lang="en-US" dirty="0" err="1"/>
              <a:t>ViewHolder</a:t>
            </a:r>
            <a:r>
              <a:rPr lang="en-US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зберігатиме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по одному </a:t>
            </a:r>
            <a:r>
              <a:rPr lang="ru-RU" dirty="0" err="1"/>
              <a:t>об'єкту</a:t>
            </a:r>
            <a:r>
              <a:rPr lang="ru-RU" dirty="0"/>
              <a:t> </a:t>
            </a:r>
            <a:r>
              <a:rPr lang="en-US" dirty="0"/>
              <a:t>State.</a:t>
            </a: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endParaRPr lang="uk-UA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onBindViewHolder</a:t>
            </a:r>
            <a:r>
              <a:rPr lang="en-US" dirty="0"/>
              <a:t>: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прив'язку</a:t>
            </a:r>
            <a:r>
              <a:rPr lang="ru-RU" dirty="0"/>
              <a:t> </a:t>
            </a:r>
            <a:r>
              <a:rPr lang="ru-RU" dirty="0" err="1"/>
              <a:t>об'єкта</a:t>
            </a:r>
            <a:r>
              <a:rPr lang="ru-RU" dirty="0"/>
              <a:t> </a:t>
            </a:r>
            <a:r>
              <a:rPr lang="en-US" dirty="0" err="1"/>
              <a:t>ViewHolder</a:t>
            </a:r>
            <a:r>
              <a:rPr lang="en-US" dirty="0"/>
              <a:t> </a:t>
            </a:r>
            <a:r>
              <a:rPr lang="ru-RU" dirty="0"/>
              <a:t>до </a:t>
            </a:r>
            <a:r>
              <a:rPr lang="ru-RU" dirty="0" err="1"/>
              <a:t>об'єкта</a:t>
            </a:r>
            <a:r>
              <a:rPr lang="ru-RU" dirty="0"/>
              <a:t> </a:t>
            </a:r>
            <a:r>
              <a:rPr lang="en-US" dirty="0"/>
              <a:t>State </a:t>
            </a:r>
            <a:r>
              <a:rPr lang="ru-RU" dirty="0"/>
              <a:t>за </a:t>
            </a:r>
            <a:r>
              <a:rPr lang="ru-RU" dirty="0" err="1"/>
              <a:t>певною</a:t>
            </a:r>
            <a:r>
              <a:rPr lang="ru-RU" dirty="0"/>
              <a:t> </a:t>
            </a:r>
            <a:r>
              <a:rPr lang="ru-RU" dirty="0" err="1"/>
              <a:t>позицією</a:t>
            </a:r>
            <a:r>
              <a:rPr lang="ru-RU" dirty="0"/>
              <a:t>.</a:t>
            </a:r>
          </a:p>
          <a:p>
            <a:pPr marL="285750" indent="-285750">
              <a:buFont typeface="Corbel" panose="020B0503020204020204" pitchFamily="34" charset="0"/>
              <a:buChar char="―"/>
            </a:pP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getItemCount</a:t>
            </a:r>
            <a:r>
              <a:rPr lang="en-US" dirty="0"/>
              <a:t>: </a:t>
            </a:r>
            <a:r>
              <a:rPr lang="ru-RU" dirty="0" err="1"/>
              <a:t>повертає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об'єктів</a:t>
            </a:r>
            <a:r>
              <a:rPr lang="ru-RU" dirty="0"/>
              <a:t> у списку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зберігання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у </a:t>
            </a:r>
            <a:r>
              <a:rPr lang="ru-RU" dirty="0" err="1"/>
              <a:t>класі</a:t>
            </a:r>
            <a:r>
              <a:rPr lang="ru-RU" dirty="0"/>
              <a:t> адаптера </a:t>
            </a:r>
            <a:r>
              <a:rPr lang="ru-RU" dirty="0" err="1"/>
              <a:t>визначено</a:t>
            </a:r>
            <a:r>
              <a:rPr lang="ru-RU" dirty="0"/>
              <a:t> </a:t>
            </a:r>
            <a:r>
              <a:rPr lang="ru-RU" dirty="0" err="1"/>
              <a:t>статичний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 err="1"/>
              <a:t>ViewHolder</a:t>
            </a:r>
            <a:r>
              <a:rPr lang="en-US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певні</a:t>
            </a:r>
            <a:r>
              <a:rPr lang="ru-RU" dirty="0"/>
              <a:t> у </a:t>
            </a:r>
            <a:r>
              <a:rPr lang="en-US" dirty="0"/>
              <a:t>list_item.xml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керування</a:t>
            </a:r>
            <a:r>
              <a:rPr lang="ru-RU" dirty="0"/>
              <a:t>.</a:t>
            </a:r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456801-56E1-928C-62A0-EAF93449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21" y="742119"/>
            <a:ext cx="6235937" cy="5192337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437" y="5551075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86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5781095" cy="109722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RecyclerView</a:t>
            </a:r>
            <a:r>
              <a:rPr lang="uk-UA" sz="4800" dirty="0"/>
              <a:t>  в </a:t>
            </a:r>
            <a:r>
              <a:rPr lang="en-US" sz="4800" dirty="0"/>
              <a:t>Layout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219097" y="1024128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219097" y="932688"/>
            <a:ext cx="5683487" cy="5599752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 err="1"/>
              <a:t>розташований</a:t>
            </a:r>
            <a:r>
              <a:rPr lang="ru-RU" dirty="0"/>
              <a:t> у </a:t>
            </a:r>
            <a:r>
              <a:rPr lang="ru-RU" dirty="0" err="1"/>
              <a:t>пакеті</a:t>
            </a:r>
            <a:r>
              <a:rPr lang="ru-RU" dirty="0"/>
              <a:t> </a:t>
            </a:r>
            <a:r>
              <a:rPr lang="en-US" dirty="0" err="1"/>
              <a:t>androidx.recyclerview.widget</a:t>
            </a:r>
            <a:r>
              <a:rPr lang="en-US" dirty="0"/>
              <a:t> </a:t>
            </a:r>
            <a:r>
              <a:rPr lang="ru-RU" dirty="0"/>
              <a:t>і є </a:t>
            </a:r>
            <a:r>
              <a:rPr lang="ru-RU" dirty="0" err="1"/>
              <a:t>частиною</a:t>
            </a:r>
            <a:r>
              <a:rPr lang="ru-RU" dirty="0"/>
              <a:t> </a:t>
            </a:r>
            <a:r>
              <a:rPr lang="ru-RU" dirty="0" err="1"/>
              <a:t>тулкіта</a:t>
            </a:r>
            <a:r>
              <a:rPr lang="ru-RU" dirty="0"/>
              <a:t> </a:t>
            </a:r>
            <a:r>
              <a:rPr lang="en-US" dirty="0"/>
              <a:t>Android Jetpack, </a:t>
            </a:r>
            <a:r>
              <a:rPr lang="ru-RU" dirty="0"/>
              <a:t>тому при </a:t>
            </a:r>
            <a:r>
              <a:rPr lang="ru-RU" dirty="0" err="1"/>
              <a:t>використанні</a:t>
            </a:r>
            <a:r>
              <a:rPr lang="ru-RU" dirty="0"/>
              <a:t> </a:t>
            </a:r>
            <a:r>
              <a:rPr lang="ru-RU" dirty="0" err="1"/>
              <a:t>віджету</a:t>
            </a:r>
            <a:r>
              <a:rPr lang="ru-RU" dirty="0"/>
              <a:t> </a:t>
            </a:r>
            <a:r>
              <a:rPr lang="ru-RU" dirty="0" err="1"/>
              <a:t>вказується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назва</a:t>
            </a:r>
            <a:r>
              <a:rPr lang="ru-RU" dirty="0"/>
              <a:t> з </a:t>
            </a:r>
            <a:r>
              <a:rPr lang="ru-RU" dirty="0" err="1"/>
              <a:t>урахуванням</a:t>
            </a:r>
            <a:r>
              <a:rPr lang="ru-RU" dirty="0"/>
              <a:t> пакета (в </a:t>
            </a:r>
            <a:r>
              <a:rPr lang="ru-RU" dirty="0" err="1"/>
              <a:t>принципі</a:t>
            </a:r>
            <a:r>
              <a:rPr lang="ru-RU" dirty="0"/>
              <a:t> як і для </a:t>
            </a:r>
            <a:r>
              <a:rPr lang="en-US" dirty="0" err="1"/>
              <a:t>ConstraintLayout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androidx.recyclerview.widget.RecyclerView</a:t>
            </a:r>
            <a:r>
              <a:rPr lang="en-US" dirty="0"/>
              <a:t> ....</a:t>
            </a:r>
          </a:p>
          <a:p>
            <a:endParaRPr lang="en-US" dirty="0"/>
          </a:p>
          <a:p>
            <a:r>
              <a:rPr lang="ru-RU" dirty="0"/>
              <a:t>Для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встановити</a:t>
            </a:r>
            <a:r>
              <a:rPr lang="ru-RU" dirty="0"/>
              <a:t> атрибут </a:t>
            </a:r>
            <a:r>
              <a:rPr lang="en-US" dirty="0" err="1"/>
              <a:t>app:layoutManager</a:t>
            </a:r>
            <a:r>
              <a:rPr lang="en-US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вказує</a:t>
            </a:r>
            <a:r>
              <a:rPr lang="ru-RU" dirty="0"/>
              <a:t> на тип менеджера </a:t>
            </a:r>
            <a:r>
              <a:rPr lang="ru-RU" dirty="0" err="1"/>
              <a:t>компонування</a:t>
            </a:r>
            <a:r>
              <a:rPr lang="ru-RU" dirty="0"/>
              <a:t>. Менеджер </a:t>
            </a:r>
            <a:r>
              <a:rPr lang="ru-RU" dirty="0" err="1"/>
              <a:t>компонування</a:t>
            </a:r>
            <a:r>
              <a:rPr lang="ru-RU" dirty="0"/>
              <a:t> </a:t>
            </a:r>
            <a:r>
              <a:rPr lang="ru-RU" dirty="0" err="1"/>
              <a:t>представляє</a:t>
            </a:r>
            <a:r>
              <a:rPr lang="ru-RU" dirty="0"/>
              <a:t> </a:t>
            </a:r>
            <a:r>
              <a:rPr lang="ru-RU" dirty="0" err="1"/>
              <a:t>об'єкт</a:t>
            </a:r>
            <a:r>
              <a:rPr lang="ru-RU" dirty="0"/>
              <a:t>, представлений </a:t>
            </a:r>
            <a:r>
              <a:rPr lang="ru-RU" dirty="0" err="1"/>
              <a:t>класом</a:t>
            </a:r>
            <a:r>
              <a:rPr lang="ru-RU" dirty="0"/>
              <a:t> </a:t>
            </a:r>
            <a:r>
              <a:rPr lang="en-US" dirty="0" err="1"/>
              <a:t>LayoutManager</a:t>
            </a:r>
            <a:r>
              <a:rPr lang="en-US" dirty="0"/>
              <a:t>. </a:t>
            </a:r>
          </a:p>
          <a:p>
            <a:r>
              <a:rPr lang="ru-RU" dirty="0"/>
              <a:t>За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бібліотека</a:t>
            </a:r>
            <a:r>
              <a:rPr lang="ru-RU" dirty="0"/>
              <a:t>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 err="1"/>
              <a:t>надає</a:t>
            </a:r>
            <a:r>
              <a:rPr lang="ru-RU" dirty="0"/>
              <a:t> три </a:t>
            </a:r>
            <a:r>
              <a:rPr lang="ru-RU" dirty="0" err="1"/>
              <a:t>реалізації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менеджера:</a:t>
            </a:r>
            <a:endParaRPr lang="en-US" dirty="0"/>
          </a:p>
          <a:p>
            <a:endParaRPr lang="en-US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LinearLayoutManager</a:t>
            </a:r>
            <a:r>
              <a:rPr lang="en-US" dirty="0"/>
              <a:t>: </a:t>
            </a:r>
            <a:r>
              <a:rPr lang="ru-RU" dirty="0" err="1"/>
              <a:t>упорядковує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списку з </a:t>
            </a:r>
            <a:r>
              <a:rPr lang="ru-RU" dirty="0" err="1"/>
              <a:t>однією</a:t>
            </a:r>
            <a:r>
              <a:rPr lang="ru-RU" dirty="0"/>
              <a:t> </a:t>
            </a:r>
            <a:r>
              <a:rPr lang="ru-RU" dirty="0" err="1"/>
              <a:t>колонкою</a:t>
            </a:r>
            <a:endParaRPr lang="en-US" dirty="0"/>
          </a:p>
          <a:p>
            <a:pPr marL="285750" indent="-285750">
              <a:buFont typeface="Corbel" panose="020B0503020204020204" pitchFamily="34" charset="0"/>
              <a:buChar char="―"/>
            </a:pPr>
            <a:endParaRPr lang="en-US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GridLayoutManager</a:t>
            </a:r>
            <a:r>
              <a:rPr lang="en-US" dirty="0"/>
              <a:t>: </a:t>
            </a:r>
            <a:r>
              <a:rPr lang="ru-RU" dirty="0" err="1"/>
              <a:t>впорядковує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</a:t>
            </a:r>
            <a:r>
              <a:rPr lang="ru-RU" dirty="0" err="1"/>
              <a:t>грида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</a:t>
            </a:r>
            <a:r>
              <a:rPr lang="ru-RU" dirty="0" err="1"/>
              <a:t>стовпцями</a:t>
            </a:r>
            <a:r>
              <a:rPr lang="ru-RU" dirty="0"/>
              <a:t> та рядками. </a:t>
            </a:r>
            <a:r>
              <a:rPr lang="ru-RU" dirty="0" err="1"/>
              <a:t>Грід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впорядковувати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по </a:t>
            </a:r>
            <a:r>
              <a:rPr lang="ru-RU" dirty="0" err="1"/>
              <a:t>горизонталі</a:t>
            </a:r>
            <a:r>
              <a:rPr lang="ru-RU" dirty="0"/>
              <a:t> (</a:t>
            </a:r>
            <a:r>
              <a:rPr lang="ru-RU" dirty="0" err="1"/>
              <a:t>горизонтальний</a:t>
            </a:r>
            <a:r>
              <a:rPr lang="ru-RU" dirty="0"/>
              <a:t> </a:t>
            </a:r>
            <a:r>
              <a:rPr lang="ru-RU" dirty="0" err="1"/>
              <a:t>грід</a:t>
            </a:r>
            <a:r>
              <a:rPr lang="ru-RU" dirty="0"/>
              <a:t>) </a:t>
            </a:r>
            <a:r>
              <a:rPr lang="ru-RU" dirty="0" err="1"/>
              <a:t>або</a:t>
            </a:r>
            <a:r>
              <a:rPr lang="ru-RU" dirty="0"/>
              <a:t> по </a:t>
            </a:r>
            <a:r>
              <a:rPr lang="ru-RU" dirty="0" err="1"/>
              <a:t>вертикалі</a:t>
            </a:r>
            <a:r>
              <a:rPr lang="ru-RU" dirty="0"/>
              <a:t> (</a:t>
            </a:r>
            <a:r>
              <a:rPr lang="ru-RU" dirty="0" err="1"/>
              <a:t>вертикальний</a:t>
            </a:r>
            <a:r>
              <a:rPr lang="ru-RU" dirty="0"/>
              <a:t> </a:t>
            </a:r>
            <a:r>
              <a:rPr lang="ru-RU" dirty="0" err="1"/>
              <a:t>грід</a:t>
            </a:r>
            <a:r>
              <a:rPr lang="ru-RU" dirty="0"/>
              <a:t>)</a:t>
            </a:r>
          </a:p>
          <a:p>
            <a:pPr marL="285750" indent="-285750">
              <a:buFont typeface="Corbel" panose="020B0503020204020204" pitchFamily="34" charset="0"/>
              <a:buChar char="―"/>
            </a:pPr>
            <a:endParaRPr lang="ru-RU" dirty="0"/>
          </a:p>
          <a:p>
            <a:pPr marL="285750" indent="-285750">
              <a:buFont typeface="Corbel" panose="020B0503020204020204" pitchFamily="34" charset="0"/>
              <a:buChar char="―"/>
            </a:pPr>
            <a:r>
              <a:rPr lang="en-US" dirty="0" err="1"/>
              <a:t>StaggeredGridLayoutManager</a:t>
            </a:r>
            <a:r>
              <a:rPr lang="en-US" dirty="0"/>
              <a:t>: </a:t>
            </a:r>
            <a:r>
              <a:rPr lang="ru-RU" dirty="0" err="1"/>
              <a:t>аналогічний</a:t>
            </a:r>
            <a:r>
              <a:rPr lang="ru-RU" dirty="0"/>
              <a:t> </a:t>
            </a:r>
            <a:r>
              <a:rPr lang="en-US" dirty="0" err="1"/>
              <a:t>GridLayoutManager</a:t>
            </a:r>
            <a:r>
              <a:rPr lang="en-US" dirty="0"/>
              <a:t>, </a:t>
            </a:r>
            <a:r>
              <a:rPr lang="ru-RU" dirty="0" err="1"/>
              <a:t>проте</a:t>
            </a:r>
            <a:r>
              <a:rPr lang="ru-RU" dirty="0"/>
              <a:t> не </a:t>
            </a:r>
            <a:r>
              <a:rPr lang="ru-RU" dirty="0" err="1"/>
              <a:t>вимагає</a:t>
            </a:r>
            <a:r>
              <a:rPr lang="ru-RU" dirty="0"/>
              <a:t> установки для кожного </a:t>
            </a:r>
            <a:r>
              <a:rPr lang="ru-RU" dirty="0" err="1"/>
              <a:t>елемента</a:t>
            </a:r>
            <a:r>
              <a:rPr lang="ru-RU" dirty="0"/>
              <a:t> в рядку </a:t>
            </a:r>
            <a:r>
              <a:rPr lang="ru-RU" dirty="0" err="1"/>
              <a:t>однієї</a:t>
            </a:r>
            <a:r>
              <a:rPr lang="ru-RU" dirty="0"/>
              <a:t> і </a:t>
            </a:r>
            <a:r>
              <a:rPr lang="ru-RU" dirty="0" err="1"/>
              <a:t>тієї</a:t>
            </a:r>
            <a:r>
              <a:rPr lang="ru-RU" dirty="0"/>
              <a:t> ж </a:t>
            </a:r>
            <a:r>
              <a:rPr lang="ru-RU" dirty="0" err="1"/>
              <a:t>висоти</a:t>
            </a:r>
            <a:r>
              <a:rPr lang="ru-RU" dirty="0"/>
              <a:t> (для вертикального </a:t>
            </a:r>
            <a:r>
              <a:rPr lang="ru-RU" dirty="0" err="1"/>
              <a:t>гріда</a:t>
            </a:r>
            <a:r>
              <a:rPr lang="ru-RU" dirty="0"/>
              <a:t>) і </a:t>
            </a:r>
            <a:r>
              <a:rPr lang="ru-RU" dirty="0" err="1"/>
              <a:t>однієї</a:t>
            </a:r>
            <a:r>
              <a:rPr lang="ru-RU" dirty="0"/>
              <a:t> й </a:t>
            </a:r>
            <a:r>
              <a:rPr lang="ru-RU" dirty="0" err="1"/>
              <a:t>тієї</a:t>
            </a:r>
            <a:r>
              <a:rPr lang="ru-RU" dirty="0"/>
              <a:t> ж </a:t>
            </a:r>
            <a:r>
              <a:rPr lang="ru-RU" dirty="0" err="1"/>
              <a:t>ширини</a:t>
            </a:r>
            <a:r>
              <a:rPr lang="ru-RU" dirty="0"/>
              <a:t> (для горизонтального </a:t>
            </a:r>
            <a:r>
              <a:rPr lang="ru-RU" dirty="0" err="1"/>
              <a:t>гриду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В </a:t>
            </a:r>
            <a:r>
              <a:rPr lang="ru-RU" dirty="0" err="1"/>
              <a:t>даному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en-US" dirty="0" err="1"/>
              <a:t>androidx.recyclerview.widget.LinearLayoutManager</a:t>
            </a:r>
            <a:r>
              <a:rPr lang="en-US" dirty="0"/>
              <a:t> </a:t>
            </a:r>
            <a:r>
              <a:rPr lang="ru-RU" dirty="0" err="1"/>
              <a:t>вказуємо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будуть</a:t>
            </a:r>
            <a:r>
              <a:rPr lang="ru-RU" dirty="0"/>
              <a:t> </a:t>
            </a:r>
            <a:r>
              <a:rPr lang="ru-RU" dirty="0" err="1"/>
              <a:t>розміщені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простого списку. </a:t>
            </a:r>
            <a:r>
              <a:rPr lang="ru-RU" dirty="0" err="1"/>
              <a:t>Зверніть</a:t>
            </a:r>
            <a:r>
              <a:rPr lang="ru-RU" dirty="0"/>
              <a:t> </a:t>
            </a:r>
            <a:r>
              <a:rPr lang="ru-RU" dirty="0" err="1"/>
              <a:t>увагу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en-US" dirty="0" err="1"/>
              <a:t>LinearLayoutManager</a:t>
            </a:r>
            <a:r>
              <a:rPr lang="en-US" dirty="0"/>
              <a:t>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розташований</a:t>
            </a:r>
            <a:r>
              <a:rPr lang="ru-RU" dirty="0"/>
              <a:t> у </a:t>
            </a:r>
            <a:r>
              <a:rPr lang="ru-RU" dirty="0" err="1"/>
              <a:t>бібліотеці</a:t>
            </a:r>
            <a:r>
              <a:rPr lang="ru-RU" dirty="0"/>
              <a:t>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/>
              <a:t>і тому при </a:t>
            </a:r>
            <a:r>
              <a:rPr lang="ru-RU" dirty="0" err="1"/>
              <a:t>вказівці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/>
              <a:t>вказується</a:t>
            </a:r>
            <a:r>
              <a:rPr lang="ru-RU" dirty="0"/>
              <a:t> </a:t>
            </a:r>
            <a:r>
              <a:rPr lang="ru-RU" dirty="0" err="1"/>
              <a:t>повна</a:t>
            </a:r>
            <a:r>
              <a:rPr lang="ru-RU" dirty="0"/>
              <a:t> </a:t>
            </a:r>
            <a:r>
              <a:rPr lang="ru-RU" dirty="0" err="1"/>
              <a:t>назва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з </a:t>
            </a:r>
            <a:r>
              <a:rPr lang="ru-RU" dirty="0" err="1"/>
              <a:t>ім'ям</a:t>
            </a:r>
            <a:r>
              <a:rPr lang="ru-RU" dirty="0"/>
              <a:t> пакета.</a:t>
            </a:r>
            <a:endParaRPr lang="uk-UA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8FDEDF-C2A9-D01C-3C74-673374BC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78" y="746933"/>
            <a:ext cx="5915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1502485" cy="109722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Horizontal </a:t>
            </a:r>
            <a:r>
              <a:rPr lang="en-US" sz="4800" dirty="0" err="1"/>
              <a:t>RecyclerView</a:t>
            </a:r>
            <a:endParaRPr lang="uk-UA" sz="48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249302" y="760758"/>
            <a:ext cx="3472984" cy="391725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uk-UA" dirty="0"/>
              <a:t>Для встановлення горизонтального режиму потрібно створити в коді  новий об’єкт </a:t>
            </a:r>
            <a:r>
              <a:rPr lang="en-US" dirty="0" err="1"/>
              <a:t>LayoutManager</a:t>
            </a:r>
            <a:r>
              <a:rPr lang="en-US" dirty="0"/>
              <a:t> </a:t>
            </a:r>
            <a:r>
              <a:rPr lang="uk-UA" dirty="0"/>
              <a:t>та задати йому параметри які вказані на скріншоті</a:t>
            </a:r>
          </a:p>
          <a:p>
            <a:endParaRPr lang="uk-UA" dirty="0"/>
          </a:p>
          <a:p>
            <a:r>
              <a:rPr lang="uk-UA" dirty="0"/>
              <a:t>Також потрібно в </a:t>
            </a:r>
            <a:r>
              <a:rPr lang="en-US" dirty="0"/>
              <a:t>Layout </a:t>
            </a:r>
            <a:r>
              <a:rPr lang="uk-UA" dirty="0"/>
              <a:t>де визначений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uk-UA" dirty="0"/>
              <a:t>вказати </a:t>
            </a:r>
            <a:r>
              <a:rPr lang="en-US" dirty="0" err="1"/>
              <a:t>android:scrollbars</a:t>
            </a:r>
            <a:r>
              <a:rPr lang="en-US" dirty="0"/>
              <a:t>=“horizontal”</a:t>
            </a:r>
            <a:endParaRPr lang="uk-UA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D3B91E-3FAD-E1D8-FBC0-9E161183C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3" y="4542208"/>
            <a:ext cx="3740241" cy="2215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E814F0-5FB6-81F7-4CC5-1D8AD04B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33" y="864908"/>
            <a:ext cx="8069070" cy="45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1502485" cy="1097229"/>
          </a:xfrm>
        </p:spPr>
        <p:txBody>
          <a:bodyPr>
            <a:normAutofit/>
          </a:bodyPr>
          <a:lstStyle/>
          <a:p>
            <a:pPr algn="ctr"/>
            <a:r>
              <a:rPr lang="uk-UA" sz="4800" dirty="0"/>
              <a:t>Обробник подій в елементах</a:t>
            </a:r>
            <a:r>
              <a:rPr lang="en-US" sz="4800" dirty="0"/>
              <a:t> </a:t>
            </a:r>
            <a:r>
              <a:rPr lang="en-US" sz="4800" dirty="0" err="1"/>
              <a:t>RecyclerView</a:t>
            </a:r>
            <a:endParaRPr lang="uk-UA" sz="4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B9D17A2-D985-4B2A-485B-45741DB3EC20}"/>
              </a:ext>
            </a:extLst>
          </p:cNvPr>
          <p:cNvSpPr txBox="1">
            <a:spLocks/>
          </p:cNvSpPr>
          <p:nvPr/>
        </p:nvSpPr>
        <p:spPr>
          <a:xfrm>
            <a:off x="219097" y="1128336"/>
            <a:ext cx="6233853" cy="54041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spc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06B7-0FCE-35A9-C0E4-6237452CF364}"/>
              </a:ext>
            </a:extLst>
          </p:cNvPr>
          <p:cNvSpPr txBox="1"/>
          <p:nvPr/>
        </p:nvSpPr>
        <p:spPr>
          <a:xfrm>
            <a:off x="163592" y="1024128"/>
            <a:ext cx="2424160" cy="550831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uk-UA" dirty="0"/>
              <a:t>Клас </a:t>
            </a:r>
            <a:r>
              <a:rPr lang="en-US" dirty="0" err="1"/>
              <a:t>ViewHolder</a:t>
            </a:r>
            <a:r>
              <a:rPr lang="en-US" dirty="0"/>
              <a:t> </a:t>
            </a:r>
            <a:r>
              <a:rPr lang="uk-UA" dirty="0"/>
              <a:t>має поле </a:t>
            </a:r>
            <a:r>
              <a:rPr lang="en-US" dirty="0" err="1"/>
              <a:t>itemView</a:t>
            </a:r>
            <a:r>
              <a:rPr lang="en-US" dirty="0"/>
              <a:t>, </a:t>
            </a:r>
            <a:r>
              <a:rPr lang="uk-UA" dirty="0"/>
              <a:t>яке представляє інтерфейс для одного об'єкта у списку та фактично об'єкт </a:t>
            </a:r>
            <a:r>
              <a:rPr lang="en-US" dirty="0"/>
              <a:t>View.</a:t>
            </a:r>
          </a:p>
          <a:p>
            <a:endParaRPr lang="en-US" dirty="0"/>
          </a:p>
          <a:p>
            <a:r>
              <a:rPr lang="uk-UA" dirty="0"/>
              <a:t>А цей об'єкт має метод </a:t>
            </a:r>
            <a:r>
              <a:rPr lang="en-US" dirty="0" err="1"/>
              <a:t>setOnClickListener</a:t>
            </a:r>
            <a:r>
              <a:rPr lang="en-US" dirty="0"/>
              <a:t>(), </a:t>
            </a:r>
            <a:r>
              <a:rPr lang="uk-UA" dirty="0"/>
              <a:t>через який можна підключити стандартний слухач натискання </a:t>
            </a:r>
            <a:r>
              <a:rPr lang="en-US" dirty="0" err="1"/>
              <a:t>OnClickListener</a:t>
            </a:r>
            <a:r>
              <a:rPr lang="en-US" dirty="0"/>
              <a:t> </a:t>
            </a:r>
            <a:r>
              <a:rPr lang="uk-UA" dirty="0"/>
              <a:t>і в його методі </a:t>
            </a:r>
            <a:r>
              <a:rPr lang="en-US" dirty="0" err="1"/>
              <a:t>onClick</a:t>
            </a:r>
            <a:r>
              <a:rPr lang="en-US" dirty="0"/>
              <a:t>() </a:t>
            </a:r>
            <a:r>
              <a:rPr lang="uk-UA" dirty="0"/>
              <a:t>викликати метод для виконання при натисканні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7DDC9-422D-2E7A-90F5-6E378430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036" y="1204286"/>
            <a:ext cx="9513964" cy="42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Що таке </a:t>
            </a:r>
            <a:r>
              <a:rPr lang="en-US" sz="7200" dirty="0"/>
              <a:t>Activity</a:t>
            </a:r>
            <a:endParaRPr lang="uk-UA" sz="72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3790634" cy="583387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Activity – </a:t>
            </a:r>
            <a:r>
              <a:rPr lang="uk-UA" sz="2400" spc="0" dirty="0"/>
              <a:t>фундаментальний компонент кожного </a:t>
            </a:r>
            <a:r>
              <a:rPr lang="en-US" sz="2400" spc="0" dirty="0"/>
              <a:t>Android </a:t>
            </a:r>
            <a:r>
              <a:rPr lang="uk-UA" sz="2400" spc="0" dirty="0"/>
              <a:t>застосунку</a:t>
            </a:r>
            <a:r>
              <a:rPr lang="en-US" sz="2400" spc="0" dirty="0"/>
              <a:t> </a:t>
            </a:r>
            <a:r>
              <a:rPr lang="uk-UA" sz="2400" spc="0" dirty="0"/>
              <a:t>для створення візуального інтерфейсу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Наслідує клас </a:t>
            </a:r>
            <a:r>
              <a:rPr lang="en-US" sz="2400" spc="0" dirty="0"/>
              <a:t>Activity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Активність яка стартує першою називається «головною»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Може запускати активності не тільки з одного застосунку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Може займати не весь екран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37755A-EA4E-10FF-67C3-4AD4DB31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78" y="1247455"/>
            <a:ext cx="806880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2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Життєвий цикл активності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8614648" cy="555040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Активність може перебувати у трьох станах: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активна (</a:t>
            </a:r>
            <a:r>
              <a:rPr lang="en-US" sz="2400" spc="0" dirty="0"/>
              <a:t>active </a:t>
            </a:r>
            <a:r>
              <a:rPr lang="uk-UA" sz="2400" spc="0" dirty="0"/>
              <a:t>або </a:t>
            </a:r>
            <a:r>
              <a:rPr lang="en-US" sz="2400" spc="0" dirty="0"/>
              <a:t>running) – </a:t>
            </a:r>
            <a:r>
              <a:rPr lang="uk-UA" sz="2400" spc="0" dirty="0"/>
              <a:t>активність знаходиться на передньому плані екрана. Користувач може взаємодіяти з активним вікном;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призупинена (</a:t>
            </a:r>
            <a:r>
              <a:rPr lang="en-US" sz="2400" spc="0" dirty="0"/>
              <a:t>paused) - </a:t>
            </a:r>
            <a:r>
              <a:rPr lang="uk-UA" sz="2400" spc="0" dirty="0"/>
              <a:t>активність втратила фокус, але все ще видима користувачеві. Тобто активність знаходиться зверху та частково перекриває цю активність. Призупинена активність може бути знищена системою в критичних ситуаціях за нестачі пам'яті;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зупинена (</a:t>
            </a:r>
            <a:r>
              <a:rPr lang="en-US" sz="2400" spc="0" dirty="0"/>
              <a:t>stopped) — </a:t>
            </a:r>
            <a:r>
              <a:rPr lang="uk-UA" sz="2400" spc="0" dirty="0"/>
              <a:t>якщо ця активність повністю закрита іншою активністю. Вона більше не видима користувачеві і може бути знищена системою, якщо пам'ять необхідна важливішого процесу.</a:t>
            </a:r>
          </a:p>
        </p:txBody>
      </p:sp>
    </p:spTree>
    <p:extLst>
      <p:ext uri="{BB962C8B-B14F-4D97-AF65-F5344CB8AC3E}">
        <p14:creationId xmlns:p14="http://schemas.microsoft.com/office/powerpoint/2010/main" val="56349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1" cy="1141684"/>
          </a:xfrm>
        </p:spPr>
        <p:txBody>
          <a:bodyPr>
            <a:normAutofit/>
          </a:bodyPr>
          <a:lstStyle/>
          <a:p>
            <a:pPr algn="ctr"/>
            <a:r>
              <a:rPr lang="uk-UA" sz="5400" dirty="0"/>
              <a:t>Приклад створення активності без розмітки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4276477" cy="555040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Активність створена без використання розмітки </a:t>
            </a:r>
            <a:r>
              <a:rPr lang="en-US" sz="2400" spc="0" dirty="0"/>
              <a:t>xml</a:t>
            </a:r>
          </a:p>
          <a:p>
            <a:pPr algn="just"/>
            <a:endParaRPr lang="en-US" sz="2400" spc="0" dirty="0"/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Метод </a:t>
            </a:r>
            <a:r>
              <a:rPr lang="en-US" sz="2400" spc="0" dirty="0" err="1"/>
              <a:t>setText</a:t>
            </a:r>
            <a:r>
              <a:rPr lang="en-US" sz="2400" spc="0" dirty="0"/>
              <a:t> </a:t>
            </a:r>
            <a:r>
              <a:rPr lang="uk-UA" sz="2400" spc="0" dirty="0"/>
              <a:t>задає текст для </a:t>
            </a:r>
            <a:r>
              <a:rPr lang="en-US" sz="2400" spc="0" dirty="0" err="1"/>
              <a:t>TextView</a:t>
            </a:r>
            <a:endParaRPr lang="en-US" sz="2400" spc="0" dirty="0"/>
          </a:p>
          <a:p>
            <a:pPr algn="just"/>
            <a:endParaRPr lang="en-US" sz="2400" spc="0" dirty="0"/>
          </a:p>
          <a:p>
            <a:pPr algn="just"/>
            <a:endParaRPr lang="uk-UA" sz="2400" spc="0" dirty="0"/>
          </a:p>
          <a:p>
            <a:pPr algn="just"/>
            <a:r>
              <a:rPr lang="uk-UA" sz="2400" spc="0" dirty="0"/>
              <a:t>Метод </a:t>
            </a:r>
            <a:r>
              <a:rPr lang="en-US" sz="2400" spc="0" dirty="0" err="1"/>
              <a:t>setPadding</a:t>
            </a:r>
            <a:r>
              <a:rPr lang="en-US" sz="2400" spc="0" dirty="0"/>
              <a:t> </a:t>
            </a:r>
            <a:r>
              <a:rPr lang="uk-UA" sz="2400" spc="0" dirty="0"/>
              <a:t>задає відступи від краю</a:t>
            </a:r>
          </a:p>
          <a:p>
            <a:pPr algn="just"/>
            <a:endParaRPr lang="uk-UA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F3ECE9-AAE6-6B35-4875-F917B3EA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69" y="1598750"/>
            <a:ext cx="7582958" cy="4401164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5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Класи </a:t>
            </a:r>
            <a:r>
              <a:rPr lang="en-US" sz="6600" dirty="0"/>
              <a:t>Activity </a:t>
            </a:r>
            <a:r>
              <a:rPr lang="uk-UA" sz="6600" dirty="0"/>
              <a:t>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450824" cy="555040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spc="0" dirty="0" err="1"/>
              <a:t>TabActivity</a:t>
            </a:r>
            <a:endParaRPr lang="en-US" sz="2400" spc="0" dirty="0"/>
          </a:p>
          <a:p>
            <a:pPr algn="just"/>
            <a:r>
              <a:rPr lang="en-US" sz="2400" spc="0" dirty="0" err="1"/>
              <a:t>ListActivity</a:t>
            </a:r>
            <a:endParaRPr lang="en-US" sz="2400" spc="0" dirty="0"/>
          </a:p>
          <a:p>
            <a:pPr algn="just"/>
            <a:r>
              <a:rPr lang="en-US" sz="2400" spc="0" dirty="0" err="1"/>
              <a:t>MapActivity</a:t>
            </a:r>
            <a:endParaRPr lang="uk-UA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FDB3A0-80C2-F83C-3D09-C34BA6D1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79" y="1109903"/>
            <a:ext cx="6552782" cy="56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/>
              <a:t>ListView</a:t>
            </a:r>
            <a:r>
              <a:rPr lang="en-US" sz="7200" dirty="0"/>
              <a:t> </a:t>
            </a:r>
            <a:r>
              <a:rPr lang="uk-UA" sz="7200" dirty="0"/>
              <a:t>та </a:t>
            </a:r>
            <a:r>
              <a:rPr lang="en-US" sz="7200" dirty="0" err="1"/>
              <a:t>ArrayAdapter</a:t>
            </a:r>
            <a:endParaRPr lang="uk-UA" sz="72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7"/>
            <a:ext cx="5932408" cy="571671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Одним із найпростіших та найпоширеніших елементів списку є </a:t>
            </a:r>
            <a:r>
              <a:rPr lang="uk-UA" sz="2400" spc="0" dirty="0" err="1"/>
              <a:t>віджет</a:t>
            </a:r>
            <a:r>
              <a:rPr lang="uk-UA" sz="2400" spc="0" dirty="0"/>
              <a:t> </a:t>
            </a:r>
            <a:r>
              <a:rPr lang="en-US" sz="2400" spc="0" dirty="0" err="1"/>
              <a:t>ListView</a:t>
            </a:r>
            <a:r>
              <a:rPr lang="en-US" sz="2400" spc="0" dirty="0"/>
              <a:t>.</a:t>
            </a:r>
          </a:p>
          <a:p>
            <a:pPr algn="just"/>
            <a:r>
              <a:rPr lang="uk-UA" sz="2400" spc="0" dirty="0"/>
              <a:t>Розглянемо зв'язок елемента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uk-UA" sz="2400" spc="0" dirty="0"/>
              <a:t>із джерелом даних з допомогою однієї з таких адаптерів - класу </a:t>
            </a:r>
            <a:r>
              <a:rPr lang="en-US" sz="2400" spc="0" dirty="0" err="1"/>
              <a:t>ArrayAdapter</a:t>
            </a:r>
            <a:r>
              <a:rPr lang="en-US" sz="2400" spc="0" dirty="0"/>
              <a:t>.</a:t>
            </a:r>
          </a:p>
          <a:p>
            <a:pPr algn="just"/>
            <a:endParaRPr lang="en-US" sz="2400" spc="0" dirty="0"/>
          </a:p>
          <a:p>
            <a:pPr algn="just"/>
            <a:r>
              <a:rPr lang="uk-UA" sz="2400" spc="0" dirty="0"/>
              <a:t>Клас </a:t>
            </a:r>
            <a:r>
              <a:rPr lang="en-US" sz="2400" spc="0" dirty="0" err="1"/>
              <a:t>ArrayAdapter</a:t>
            </a:r>
            <a:r>
              <a:rPr lang="en-US" sz="2400" spc="0" dirty="0"/>
              <a:t> </a:t>
            </a:r>
            <a:r>
              <a:rPr lang="uk-UA" sz="2400" spc="0" dirty="0"/>
              <a:t>є найпростішим адаптером, який пов'язує масив даних з набором елементів </a:t>
            </a:r>
            <a:r>
              <a:rPr lang="en-US" sz="2400" spc="0" dirty="0" err="1"/>
              <a:t>TextView</a:t>
            </a:r>
            <a:r>
              <a:rPr lang="en-US" sz="2400" spc="0" dirty="0"/>
              <a:t>, </a:t>
            </a:r>
            <a:r>
              <a:rPr lang="uk-UA" sz="2400" spc="0" dirty="0"/>
              <a:t>з яких, наприклад, може складатися </a:t>
            </a:r>
            <a:r>
              <a:rPr lang="en-US" sz="2400" spc="0" dirty="0" err="1"/>
              <a:t>ListView</a:t>
            </a:r>
            <a:r>
              <a:rPr lang="en-US" sz="2400" spc="0" dirty="0"/>
              <a:t>.</a:t>
            </a:r>
          </a:p>
          <a:p>
            <a:pPr algn="just"/>
            <a:endParaRPr lang="en-US" sz="2400" spc="0" dirty="0"/>
          </a:p>
          <a:p>
            <a:pPr algn="just"/>
            <a:r>
              <a:rPr lang="uk-UA" sz="2400" spc="0" dirty="0"/>
              <a:t>Тобто у разі джерелом даних виступає масив об'єктів. </a:t>
            </a:r>
            <a:r>
              <a:rPr lang="en-US" sz="2400" spc="0" dirty="0" err="1"/>
              <a:t>ArrayAdapter</a:t>
            </a:r>
            <a:r>
              <a:rPr lang="en-US" sz="2400" spc="0" dirty="0"/>
              <a:t> </a:t>
            </a:r>
            <a:r>
              <a:rPr lang="uk-UA" sz="2400" spc="0" dirty="0"/>
              <a:t>викликає у кожного об'єкта метод </a:t>
            </a:r>
            <a:r>
              <a:rPr lang="en-US" sz="2400" spc="0" dirty="0" err="1"/>
              <a:t>toString</a:t>
            </a:r>
            <a:r>
              <a:rPr lang="en-US" sz="2400" spc="0" dirty="0"/>
              <a:t>() </a:t>
            </a:r>
            <a:r>
              <a:rPr lang="uk-UA" sz="2400" spc="0" dirty="0"/>
              <a:t>для приведення до рядкового вигляду і отриманий рядок встановлює елемент </a:t>
            </a:r>
            <a:r>
              <a:rPr lang="en-US" sz="2400" spc="0" dirty="0" err="1"/>
              <a:t>TextView</a:t>
            </a:r>
            <a:r>
              <a:rPr lang="en-US" sz="2400" spc="0" dirty="0"/>
              <a:t>.</a:t>
            </a:r>
            <a:endParaRPr lang="uk-UA" sz="2400" spc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0AAACA-9414-E4A1-3391-735DA9C2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93" y="1499616"/>
            <a:ext cx="5473883" cy="3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Життєвий цикл 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5494543" y="4133087"/>
            <a:ext cx="6528483" cy="260775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Життєвий цикл активності(зліва) та застосунку (зверху)</a:t>
            </a:r>
          </a:p>
        </p:txBody>
      </p:sp>
      <p:pic>
        <p:nvPicPr>
          <p:cNvPr id="1026" name="Picture 2" descr="lifecycle_diagram">
            <a:extLst>
              <a:ext uri="{FF2B5EF4-FFF2-40B4-BE49-F238E27FC236}">
                <a16:creationId xmlns:a16="http://schemas.microsoft.com/office/drawing/2014/main" id="{593E0C0B-7E37-61EC-2452-0CED17A0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6371"/>
            <a:ext cx="5365623" cy="57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Жизненный цикл активности">
            <a:extLst>
              <a:ext uri="{FF2B5EF4-FFF2-40B4-BE49-F238E27FC236}">
                <a16:creationId xmlns:a16="http://schemas.microsoft.com/office/drawing/2014/main" id="{8858BEA8-A0D1-1014-4025-77D1C1DC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77" y="1018942"/>
            <a:ext cx="6305550" cy="2809875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9361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" y="52155"/>
            <a:ext cx="11904154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Методи життєвого циклу 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245887" y="1078991"/>
            <a:ext cx="7826065" cy="420795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onCreate</a:t>
            </a:r>
            <a:r>
              <a:rPr lang="en-US" sz="2400" spc="0" dirty="0"/>
              <a:t>() – </a:t>
            </a:r>
            <a:r>
              <a:rPr lang="uk-UA" sz="2400" spc="0" dirty="0"/>
              <a:t>викликається при створенні або перезапуску активності, ініціює статичні дані активності, пов’язує дані зі списками та задає зовнішній вигляд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onSavedInstanceState</a:t>
            </a:r>
            <a:r>
              <a:rPr lang="en-US" sz="2400" spc="0" dirty="0"/>
              <a:t>() – </a:t>
            </a:r>
            <a:r>
              <a:rPr lang="uk-UA" sz="2400" spc="0" dirty="0"/>
              <a:t>зберігає стан інтерфейсу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onRestoreInstanceState</a:t>
            </a:r>
            <a:r>
              <a:rPr lang="en-US" sz="2400" spc="0" dirty="0"/>
              <a:t>() – </a:t>
            </a:r>
            <a:r>
              <a:rPr lang="uk-UA" sz="2400" spc="0" dirty="0"/>
              <a:t>відновлює стан інтерфейсу</a:t>
            </a:r>
          </a:p>
          <a:p>
            <a:pPr algn="just"/>
            <a:r>
              <a:rPr lang="uk-UA" sz="2400" spc="0" dirty="0"/>
              <a:t>Вищевказані </a:t>
            </a:r>
            <a:r>
              <a:rPr lang="en-US" sz="2400" spc="0" dirty="0"/>
              <a:t>State </a:t>
            </a:r>
            <a:r>
              <a:rPr lang="uk-UA" sz="2400" spc="0" dirty="0"/>
              <a:t>методи застосовуються при зміні орієнтації екрану тощо</a:t>
            </a:r>
          </a:p>
          <a:p>
            <a:pPr algn="just"/>
            <a:r>
              <a:rPr lang="uk-UA" sz="2400" spc="0" dirty="0"/>
              <a:t>Для розміщення </a:t>
            </a:r>
            <a:r>
              <a:rPr lang="uk-UA" sz="2400" spc="0" dirty="0" err="1"/>
              <a:t>зміних</a:t>
            </a:r>
            <a:r>
              <a:rPr lang="uk-UA" sz="2400" spc="0" dirty="0"/>
              <a:t> та відновлення потрібно застосовувати </a:t>
            </a:r>
            <a:r>
              <a:rPr lang="en-US" sz="2400" spc="0" dirty="0"/>
              <a:t>put(</a:t>
            </a:r>
            <a:r>
              <a:rPr lang="uk-UA" sz="2400" spc="0" dirty="0"/>
              <a:t>тип змінної без дужок) та </a:t>
            </a:r>
            <a:r>
              <a:rPr lang="en-US" sz="2400" spc="0" dirty="0"/>
              <a:t>get</a:t>
            </a:r>
            <a:r>
              <a:rPr lang="uk-UA" sz="2400" spc="0" dirty="0"/>
              <a:t>(тип змінної без дужок) як на прикладах нижче</a:t>
            </a:r>
          </a:p>
          <a:p>
            <a:pPr algn="just"/>
            <a:endParaRPr lang="uk-UA" sz="2400" spc="0" dirty="0"/>
          </a:p>
          <a:p>
            <a:pPr algn="just"/>
            <a:endParaRPr lang="uk-UA" sz="2400" spc="0" dirty="0"/>
          </a:p>
        </p:txBody>
      </p:sp>
      <p:pic>
        <p:nvPicPr>
          <p:cNvPr id="3" name="Picture 2" descr="lifecycle_diagram">
            <a:extLst>
              <a:ext uri="{FF2B5EF4-FFF2-40B4-BE49-F238E27FC236}">
                <a16:creationId xmlns:a16="http://schemas.microsoft.com/office/drawing/2014/main" id="{8301BEF3-8A7B-2A9C-23D4-129AED0E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52" y="1078991"/>
            <a:ext cx="3951074" cy="420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AD64C0-93A5-D8F9-7AF9-1E27C9D6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2" y="5286946"/>
            <a:ext cx="4334480" cy="12003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FAE8CB-594B-B20C-0096-E51623AE2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289" y="5407831"/>
            <a:ext cx="543953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04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" y="52155"/>
            <a:ext cx="11904154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Методи життєвого циклу 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" y="1078991"/>
            <a:ext cx="8356892" cy="3904489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onStart</a:t>
            </a:r>
            <a:r>
              <a:rPr lang="en-US" sz="2400" spc="0" dirty="0"/>
              <a:t>() </a:t>
            </a:r>
            <a:r>
              <a:rPr lang="uk-UA" sz="2400" spc="0" dirty="0"/>
              <a:t>– метод який запускається після створення або відновлення, якщо активність буде на передньому плані то переходить до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r>
              <a:rPr lang="uk-UA" sz="2400" spc="0" dirty="0"/>
              <a:t>, якщо буде схована то до </a:t>
            </a:r>
            <a:r>
              <a:rPr lang="en-US" sz="2400" spc="0" dirty="0" err="1"/>
              <a:t>onStop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onResume</a:t>
            </a:r>
            <a:r>
              <a:rPr lang="en-US" sz="2400" spc="0" dirty="0"/>
              <a:t>() </a:t>
            </a:r>
            <a:r>
              <a:rPr lang="uk-UA" sz="2400" spc="0" dirty="0"/>
              <a:t>– викликається завжди при активності на передньому плані, </a:t>
            </a:r>
            <a:r>
              <a:rPr lang="uk-UA" sz="2400" spc="0" dirty="0" err="1"/>
              <a:t>викоритовується</a:t>
            </a:r>
            <a:r>
              <a:rPr lang="uk-UA" sz="2400" spc="0" dirty="0"/>
              <a:t> для ініціалізації компонентів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onPause</a:t>
            </a:r>
            <a:r>
              <a:rPr lang="en-US" sz="2400" spc="0" dirty="0"/>
              <a:t>() – </a:t>
            </a:r>
            <a:r>
              <a:rPr lang="uk-UA" sz="2400" spc="0" dirty="0"/>
              <a:t>викликається при деактивації екрану, можна використовувати для </a:t>
            </a:r>
            <a:r>
              <a:rPr lang="uk-UA" sz="2400" spc="0" dirty="0" err="1"/>
              <a:t>призупинки</a:t>
            </a:r>
            <a:r>
              <a:rPr lang="uk-UA" sz="2400" spc="0" dirty="0"/>
              <a:t> роботи камери тощо</a:t>
            </a:r>
          </a:p>
          <a:p>
            <a:pPr algn="just"/>
            <a:endParaRPr lang="uk-UA" sz="2400" spc="0" dirty="0"/>
          </a:p>
        </p:txBody>
      </p:sp>
      <p:pic>
        <p:nvPicPr>
          <p:cNvPr id="3" name="Picture 2" descr="lifecycle_diagram">
            <a:extLst>
              <a:ext uri="{FF2B5EF4-FFF2-40B4-BE49-F238E27FC236}">
                <a16:creationId xmlns:a16="http://schemas.microsoft.com/office/drawing/2014/main" id="{8301BEF3-8A7B-2A9C-23D4-129AED0E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892" y="1078991"/>
            <a:ext cx="3666134" cy="3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9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" y="52155"/>
            <a:ext cx="11904154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Методи життєвого циклу 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" y="1078991"/>
            <a:ext cx="8356892" cy="2414017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onStop</a:t>
            </a:r>
            <a:r>
              <a:rPr lang="en-US" sz="2400" spc="0" dirty="0"/>
              <a:t>() –</a:t>
            </a:r>
            <a:r>
              <a:rPr lang="uk-UA" sz="2400" spc="0" dirty="0"/>
              <a:t> викликається при закритті активності або застосунку, використовується для зупинки перевірки датчиків тощо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onRestart</a:t>
            </a:r>
            <a:r>
              <a:rPr lang="en-US" sz="2400" spc="0" dirty="0"/>
              <a:t>() – </a:t>
            </a:r>
            <a:r>
              <a:rPr lang="uk-UA" sz="2400" spc="0" dirty="0"/>
              <a:t>використовується при перезапуску активності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onDestroy</a:t>
            </a:r>
            <a:r>
              <a:rPr lang="en-US" sz="2400" spc="0" dirty="0"/>
              <a:t>() – </a:t>
            </a:r>
            <a:r>
              <a:rPr lang="uk-UA" sz="2400" spc="0" dirty="0"/>
              <a:t>використовується при знищенні активності або застосунку системою, звільняє всі використані ресурси</a:t>
            </a:r>
            <a:r>
              <a:rPr lang="en-US" sz="2400" spc="0" dirty="0"/>
              <a:t> </a:t>
            </a:r>
            <a:endParaRPr lang="uk-UA" sz="2400" spc="0" dirty="0"/>
          </a:p>
        </p:txBody>
      </p:sp>
      <p:pic>
        <p:nvPicPr>
          <p:cNvPr id="3" name="Picture 2" descr="lifecycle_diagram">
            <a:extLst>
              <a:ext uri="{FF2B5EF4-FFF2-40B4-BE49-F238E27FC236}">
                <a16:creationId xmlns:a16="http://schemas.microsoft.com/office/drawing/2014/main" id="{8301BEF3-8A7B-2A9C-23D4-129AED0E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892" y="1078991"/>
            <a:ext cx="3666134" cy="3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9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" y="52155"/>
            <a:ext cx="11904154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Пам’ятка життєвого циклу в </a:t>
            </a:r>
            <a:r>
              <a:rPr lang="en-US" sz="6600" dirty="0"/>
              <a:t>Android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" y="1078991"/>
            <a:ext cx="8356892" cy="566185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ru-RU" sz="2400" spc="0" dirty="0"/>
              <a:t>Запуск </a:t>
            </a:r>
            <a:r>
              <a:rPr lang="uk-UA" sz="2400" spc="0" dirty="0"/>
              <a:t>програми</a:t>
            </a:r>
          </a:p>
          <a:p>
            <a:pPr algn="just"/>
            <a:r>
              <a:rPr lang="en-US" sz="2400" spc="0" dirty="0" err="1"/>
              <a:t>onCreate</a:t>
            </a:r>
            <a:r>
              <a:rPr lang="en-US" sz="2400" spc="0" dirty="0"/>
              <a:t>() → </a:t>
            </a:r>
            <a:r>
              <a:rPr lang="en-US" sz="2400" spc="0" dirty="0" err="1"/>
              <a:t>onStart</a:t>
            </a:r>
            <a:r>
              <a:rPr lang="en-US" sz="2400" spc="0" dirty="0"/>
              <a:t>() →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Натискаємо кнопку </a:t>
            </a:r>
            <a:r>
              <a:rPr lang="ru-RU" sz="2400" spc="0" dirty="0"/>
              <a:t>Назад для </a:t>
            </a:r>
            <a:r>
              <a:rPr lang="uk-UA" sz="2400" spc="0" dirty="0"/>
              <a:t>виходу із програми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 → </a:t>
            </a:r>
            <a:r>
              <a:rPr lang="en-US" sz="2400" spc="0" dirty="0" err="1"/>
              <a:t>onStop</a:t>
            </a:r>
            <a:r>
              <a:rPr lang="en-US" sz="2400" spc="0" dirty="0"/>
              <a:t>() → </a:t>
            </a:r>
            <a:r>
              <a:rPr lang="en-US" sz="2400" spc="0" dirty="0" err="1"/>
              <a:t>onDestroy</a:t>
            </a:r>
            <a:r>
              <a:rPr lang="en-US" sz="2400" spc="0" dirty="0"/>
              <a:t>()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 err="1"/>
              <a:t>Натиснуто</a:t>
            </a:r>
            <a:r>
              <a:rPr lang="uk-UA" sz="2400" spc="0" dirty="0"/>
              <a:t> кнопку </a:t>
            </a:r>
            <a:r>
              <a:rPr lang="ru-RU" sz="2400" spc="0" dirty="0"/>
              <a:t>Додому</a:t>
            </a:r>
            <a:endParaRPr lang="en-US" sz="2400" spc="0" dirty="0"/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 → </a:t>
            </a:r>
            <a:r>
              <a:rPr lang="en-US" sz="2400" spc="0" dirty="0" err="1"/>
              <a:t>onStop</a:t>
            </a:r>
            <a:r>
              <a:rPr lang="en-US" sz="2400" spc="0" dirty="0"/>
              <a:t>()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Після натискання кнопки</a:t>
            </a:r>
            <a:r>
              <a:rPr lang="ru-RU" sz="2400" spc="0" dirty="0"/>
              <a:t> Додому, коли </a:t>
            </a:r>
            <a:r>
              <a:rPr lang="uk-UA" sz="2400" spc="0" dirty="0"/>
              <a:t>програма запущена зі списку нещодавно відкритих програм або через значок</a:t>
            </a:r>
          </a:p>
          <a:p>
            <a:pPr algn="just"/>
            <a:r>
              <a:rPr lang="en-US" sz="2400" spc="0" dirty="0" err="1"/>
              <a:t>onRestart</a:t>
            </a:r>
            <a:r>
              <a:rPr lang="en-US" sz="2400" spc="0" dirty="0"/>
              <a:t>() → </a:t>
            </a:r>
            <a:r>
              <a:rPr lang="en-US" sz="2400" spc="0" dirty="0" err="1"/>
              <a:t>onStart</a:t>
            </a:r>
            <a:r>
              <a:rPr lang="en-US" sz="2400" spc="0" dirty="0"/>
              <a:t>() →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Коли запускається інша програма з області сповіщень або відкривається програма Налаштування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 → </a:t>
            </a:r>
            <a:r>
              <a:rPr lang="en-US" sz="2400" spc="0" dirty="0" err="1"/>
              <a:t>onStop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Натиснута кнопка Назад в іншій програмі або в Налаштуваннях і ваша програма стала знову видимою</a:t>
            </a:r>
          </a:p>
          <a:p>
            <a:pPr algn="just"/>
            <a:r>
              <a:rPr lang="en-US" sz="2400" spc="0" dirty="0" err="1"/>
              <a:t>onRestart</a:t>
            </a:r>
            <a:r>
              <a:rPr lang="en-US" sz="2400" spc="0" dirty="0"/>
              <a:t>() → </a:t>
            </a:r>
            <a:r>
              <a:rPr lang="en-US" sz="2400" spc="0" dirty="0" err="1"/>
              <a:t>onStart</a:t>
            </a:r>
            <a:r>
              <a:rPr lang="en-US" sz="2400" spc="0" dirty="0"/>
              <a:t>() →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Відкривається діалогове вікно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Діалогове вікно закривається</a:t>
            </a:r>
          </a:p>
          <a:p>
            <a:pPr algn="just"/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Хтось дзвонить на телефон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 →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Користувач відповідає на дзвінок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Розмову закінчено</a:t>
            </a:r>
          </a:p>
          <a:p>
            <a:pPr algn="just"/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Екран телефону гасне</a:t>
            </a:r>
          </a:p>
          <a:p>
            <a:pPr algn="just"/>
            <a:r>
              <a:rPr lang="en-US" sz="2400" spc="0" dirty="0" err="1"/>
              <a:t>onPause</a:t>
            </a:r>
            <a:r>
              <a:rPr lang="en-US" sz="2400" spc="0" dirty="0"/>
              <a:t>() → </a:t>
            </a:r>
            <a:r>
              <a:rPr lang="en-US" sz="2400" spc="0" dirty="0" err="1"/>
              <a:t>onStop</a:t>
            </a:r>
            <a:r>
              <a:rPr lang="en-US" sz="2400" spc="0" dirty="0"/>
              <a:t>()</a:t>
            </a:r>
            <a:endParaRPr lang="uk-UA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Екран знову </a:t>
            </a:r>
            <a:r>
              <a:rPr lang="uk-UA" sz="2400" spc="0" dirty="0" err="1"/>
              <a:t>увімкнено</a:t>
            </a:r>
            <a:endParaRPr lang="uk-UA" sz="2400" spc="0" dirty="0"/>
          </a:p>
          <a:p>
            <a:pPr algn="just"/>
            <a:r>
              <a:rPr lang="en-US" sz="2400" spc="0" dirty="0" err="1"/>
              <a:t>onRestart</a:t>
            </a:r>
            <a:r>
              <a:rPr lang="en-US" sz="2400" spc="0" dirty="0"/>
              <a:t>() → </a:t>
            </a:r>
            <a:r>
              <a:rPr lang="en-US" sz="2400" spc="0" dirty="0" err="1"/>
              <a:t>onStart</a:t>
            </a:r>
            <a:r>
              <a:rPr lang="en-US" sz="2400" spc="0" dirty="0"/>
              <a:t>() → </a:t>
            </a:r>
            <a:r>
              <a:rPr lang="en-US" sz="2400" spc="0" dirty="0" err="1"/>
              <a:t>onResume</a:t>
            </a:r>
            <a:r>
              <a:rPr lang="en-US" sz="2400" spc="0" dirty="0"/>
              <a:t>()</a:t>
            </a:r>
            <a:endParaRPr lang="uk-UA" sz="2400" spc="0" dirty="0"/>
          </a:p>
        </p:txBody>
      </p:sp>
      <p:pic>
        <p:nvPicPr>
          <p:cNvPr id="3" name="Picture 2" descr="lifecycle_diagram">
            <a:extLst>
              <a:ext uri="{FF2B5EF4-FFF2-40B4-BE49-F238E27FC236}">
                <a16:creationId xmlns:a16="http://schemas.microsoft.com/office/drawing/2014/main" id="{8301BEF3-8A7B-2A9C-23D4-129AED0E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892" y="1078991"/>
            <a:ext cx="3666134" cy="3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07D7951-81B1-D236-244C-1C2CC3C16A66}"/>
              </a:ext>
            </a:extLst>
          </p:cNvPr>
          <p:cNvSpPr txBox="1">
            <a:spLocks/>
          </p:cNvSpPr>
          <p:nvPr/>
        </p:nvSpPr>
        <p:spPr>
          <a:xfrm>
            <a:off x="4313035" y="5662918"/>
            <a:ext cx="4644428" cy="496824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При повороті екрану наступні дії: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AF6776-E5CB-033E-E80F-3796AC69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463" y="5300703"/>
            <a:ext cx="1066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42" y="109034"/>
            <a:ext cx="7680293" cy="1097229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Fragment (</a:t>
            </a:r>
            <a:r>
              <a:rPr lang="uk-UA" sz="6600" dirty="0"/>
              <a:t>фрагменти)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7407640" cy="555040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Представляє частину візуального інтерфейсу </a:t>
            </a:r>
            <a:r>
              <a:rPr lang="en-US" sz="2400" spc="0" dirty="0"/>
              <a:t>Android </a:t>
            </a:r>
            <a:r>
              <a:rPr lang="uk-UA" sz="2400" spc="0" dirty="0"/>
              <a:t>застосунку, яка може використовуватись повторно та багаторазово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Може мати свій </a:t>
            </a:r>
            <a:r>
              <a:rPr lang="en-US" sz="2400" spc="0" dirty="0"/>
              <a:t>layout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Має власний життєвий цикл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Activity </a:t>
            </a:r>
            <a:r>
              <a:rPr lang="uk-UA" sz="2400" spc="0" dirty="0"/>
              <a:t>може мати декілька </a:t>
            </a:r>
            <a:r>
              <a:rPr lang="en-US" sz="2400" spc="0" dirty="0"/>
              <a:t>Fragment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uk-UA" sz="2400" spc="0" dirty="0"/>
              <a:t>Не може працювати без </a:t>
            </a:r>
            <a:r>
              <a:rPr lang="en-US" sz="2400" spc="0" dirty="0"/>
              <a:t>Activity</a:t>
            </a:r>
            <a:endParaRPr lang="uk-UA" sz="2400" spc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8543E-70D4-800F-BB06-FF4768F7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35" y="109034"/>
            <a:ext cx="4298692" cy="53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5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346" y="109034"/>
            <a:ext cx="7680293" cy="1097229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Приклад </a:t>
            </a:r>
            <a:r>
              <a:rPr lang="en-US" sz="6600" dirty="0"/>
              <a:t>Fragment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99661"/>
            <a:ext cx="4481560" cy="501091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Метод </a:t>
            </a:r>
            <a:r>
              <a:rPr lang="en-US" sz="2400" spc="0" dirty="0"/>
              <a:t>inflate </a:t>
            </a:r>
            <a:r>
              <a:rPr lang="uk-UA" sz="2400" spc="0" dirty="0"/>
              <a:t>використовується до компоненту а не до активності</a:t>
            </a:r>
          </a:p>
          <a:p>
            <a:pPr algn="just"/>
            <a:r>
              <a:rPr lang="uk-UA" sz="2400" spc="0" dirty="0"/>
              <a:t>Пошук відбувається за допомогою </a:t>
            </a:r>
            <a:r>
              <a:rPr lang="en-US" sz="2400" spc="0" dirty="0" err="1"/>
              <a:t>view.findViewById</a:t>
            </a:r>
            <a:r>
              <a:rPr lang="en-US" sz="2400" spc="0" dirty="0"/>
              <a:t>()</a:t>
            </a:r>
            <a:endParaRPr lang="uk-UA" sz="2400" spc="0" dirty="0"/>
          </a:p>
          <a:p>
            <a:pPr algn="just"/>
            <a:r>
              <a:rPr lang="uk-UA" sz="2400" spc="0" dirty="0"/>
              <a:t>Наслідує клас </a:t>
            </a:r>
            <a:r>
              <a:rPr lang="en-US" sz="2400" spc="0" dirty="0"/>
              <a:t>Fragment</a:t>
            </a:r>
            <a:endParaRPr lang="uk-UA" sz="2400" spc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42BE4-E09B-5780-DF68-D1B1D4E7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19" y="1272326"/>
            <a:ext cx="5211144" cy="547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0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716" y="0"/>
            <a:ext cx="9580567" cy="1719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err="1"/>
              <a:t>FragmentManager</a:t>
            </a:r>
            <a:r>
              <a:rPr lang="en-US" sz="6600" dirty="0"/>
              <a:t> </a:t>
            </a:r>
            <a:br>
              <a:rPr lang="uk-UA" sz="6600" dirty="0"/>
            </a:br>
            <a:r>
              <a:rPr lang="uk-UA" sz="6600" dirty="0"/>
              <a:t>та </a:t>
            </a:r>
            <a:r>
              <a:rPr lang="en-US" sz="6600" dirty="0" err="1"/>
              <a:t>FragmentTransaction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90440" y="1719766"/>
            <a:ext cx="5932408" cy="134416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spc="0" dirty="0" err="1"/>
              <a:t>FragmentManager</a:t>
            </a:r>
            <a:r>
              <a:rPr lang="en-US" sz="2400" spc="0" dirty="0"/>
              <a:t> </a:t>
            </a:r>
            <a:r>
              <a:rPr lang="uk-UA" sz="2400" spc="0" dirty="0"/>
              <a:t>має два методи: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findFragmentById</a:t>
            </a:r>
            <a:r>
              <a:rPr lang="en-US" sz="2400" spc="0" dirty="0"/>
              <a:t>(int id) - </a:t>
            </a:r>
            <a:r>
              <a:rPr lang="uk-UA" sz="2400" spc="0" dirty="0"/>
              <a:t>Знаходить фрагмент за ідентифікатором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findFragmentByTag</a:t>
            </a:r>
            <a:r>
              <a:rPr lang="en-US" sz="2400" spc="0" dirty="0"/>
              <a:t>(String tag) - </a:t>
            </a:r>
            <a:r>
              <a:rPr lang="uk-UA" sz="2400" spc="0" dirty="0"/>
              <a:t>Знаходить фрагмент по заданому тегу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1B92C4A-CE7B-5A19-0412-C522B63F2EBB}"/>
              </a:ext>
            </a:extLst>
          </p:cNvPr>
          <p:cNvSpPr txBox="1">
            <a:spLocks/>
          </p:cNvSpPr>
          <p:nvPr/>
        </p:nvSpPr>
        <p:spPr>
          <a:xfrm>
            <a:off x="6095999" y="1719766"/>
            <a:ext cx="5932408" cy="299853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spc="0" dirty="0" err="1"/>
              <a:t>FragmentTransaction</a:t>
            </a:r>
            <a:r>
              <a:rPr lang="en-US" sz="2400" spc="0" dirty="0"/>
              <a:t> </a:t>
            </a:r>
            <a:r>
              <a:rPr lang="uk-UA" sz="2400" spc="0" dirty="0"/>
              <a:t>має методи: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add() </a:t>
            </a:r>
            <a:r>
              <a:rPr lang="ru-RU" sz="2400" spc="0" dirty="0" err="1"/>
              <a:t>Додає</a:t>
            </a:r>
            <a:r>
              <a:rPr lang="ru-RU" sz="2400" spc="0" dirty="0"/>
              <a:t> фрагмент до </a:t>
            </a:r>
            <a:r>
              <a:rPr lang="ru-RU" sz="2400" spc="0" dirty="0" err="1"/>
              <a:t>активності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remove() </a:t>
            </a:r>
            <a:r>
              <a:rPr lang="ru-RU" sz="2400" spc="0" dirty="0" err="1"/>
              <a:t>Видаляє</a:t>
            </a:r>
            <a:r>
              <a:rPr lang="ru-RU" sz="2400" spc="0" dirty="0"/>
              <a:t> фрагмент з </a:t>
            </a:r>
            <a:r>
              <a:rPr lang="ru-RU" sz="2400" spc="0" dirty="0" err="1"/>
              <a:t>активності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replace() </a:t>
            </a:r>
            <a:r>
              <a:rPr lang="ru-RU" sz="2400" spc="0" dirty="0" err="1"/>
              <a:t>Замінює</a:t>
            </a:r>
            <a:r>
              <a:rPr lang="ru-RU" sz="2400" spc="0" dirty="0"/>
              <a:t> один фрагмент на </a:t>
            </a:r>
            <a:r>
              <a:rPr lang="ru-RU" sz="2400" spc="0" dirty="0" err="1"/>
              <a:t>інший</a:t>
            </a:r>
            <a:r>
              <a:rPr lang="en-US" sz="2400" spc="0" dirty="0"/>
              <a:t>\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hide() </a:t>
            </a:r>
            <a:r>
              <a:rPr lang="ru-RU" sz="2400" spc="0" dirty="0" err="1"/>
              <a:t>Ховає</a:t>
            </a:r>
            <a:r>
              <a:rPr lang="ru-RU" sz="2400" spc="0" dirty="0"/>
              <a:t> фрагмент (робить </a:t>
            </a:r>
            <a:r>
              <a:rPr lang="ru-RU" sz="2400" spc="0" dirty="0" err="1"/>
              <a:t>невидимим</a:t>
            </a:r>
            <a:r>
              <a:rPr lang="ru-RU" sz="2400" spc="0" dirty="0"/>
              <a:t> на </a:t>
            </a:r>
            <a:r>
              <a:rPr lang="ru-RU" sz="2400" spc="0" dirty="0" err="1"/>
              <a:t>екрані</a:t>
            </a:r>
            <a:r>
              <a:rPr lang="ru-RU" sz="2400" spc="0" dirty="0"/>
              <a:t>)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show() </a:t>
            </a:r>
            <a:r>
              <a:rPr lang="ru-RU" sz="2400" spc="0" dirty="0" err="1"/>
              <a:t>Виводить</a:t>
            </a:r>
            <a:r>
              <a:rPr lang="ru-RU" sz="2400" spc="0" dirty="0"/>
              <a:t> </a:t>
            </a:r>
            <a:r>
              <a:rPr lang="ru-RU" sz="2400" spc="0" dirty="0" err="1"/>
              <a:t>прихований</a:t>
            </a:r>
            <a:r>
              <a:rPr lang="ru-RU" sz="2400" spc="0" dirty="0"/>
              <a:t> фрагмент на </a:t>
            </a:r>
            <a:r>
              <a:rPr lang="ru-RU" sz="2400" spc="0" dirty="0" err="1"/>
              <a:t>екран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detach() </a:t>
            </a:r>
            <a:r>
              <a:rPr lang="ru-RU" sz="2400" spc="0" dirty="0" err="1"/>
              <a:t>Від'єднує</a:t>
            </a:r>
            <a:r>
              <a:rPr lang="ru-RU" sz="2400" spc="0" dirty="0"/>
              <a:t> фрагмент </a:t>
            </a:r>
            <a:r>
              <a:rPr lang="ru-RU" sz="2400" spc="0" dirty="0" err="1"/>
              <a:t>від</a:t>
            </a:r>
            <a:r>
              <a:rPr lang="ru-RU" sz="2400" spc="0" dirty="0"/>
              <a:t> </a:t>
            </a:r>
            <a:r>
              <a:rPr lang="ru-RU" sz="2400" spc="0" dirty="0" err="1"/>
              <a:t>графічного</a:t>
            </a:r>
            <a:r>
              <a:rPr lang="ru-RU" sz="2400" spc="0" dirty="0"/>
              <a:t> </a:t>
            </a:r>
            <a:r>
              <a:rPr lang="ru-RU" sz="2400" spc="0" dirty="0" err="1"/>
              <a:t>інтерфейсу</a:t>
            </a:r>
            <a:r>
              <a:rPr lang="ru-RU" sz="2400" spc="0" dirty="0"/>
              <a:t>, але </a:t>
            </a:r>
            <a:r>
              <a:rPr lang="ru-RU" sz="2400" spc="0" dirty="0" err="1"/>
              <a:t>екземпляр</a:t>
            </a:r>
            <a:r>
              <a:rPr lang="ru-RU" sz="2400" spc="0" dirty="0"/>
              <a:t> </a:t>
            </a:r>
            <a:r>
              <a:rPr lang="ru-RU" sz="2400" spc="0" dirty="0" err="1"/>
              <a:t>класу</a:t>
            </a:r>
            <a:r>
              <a:rPr lang="ru-RU" sz="2400" spc="0" dirty="0"/>
              <a:t> </a:t>
            </a:r>
            <a:r>
              <a:rPr lang="ru-RU" sz="2400" spc="0" dirty="0" err="1"/>
              <a:t>зберігається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attach() </a:t>
            </a:r>
            <a:r>
              <a:rPr lang="ru-RU" sz="2400" spc="0" dirty="0" err="1"/>
              <a:t>Приєднує</a:t>
            </a:r>
            <a:r>
              <a:rPr lang="ru-RU" sz="2400" spc="0" dirty="0"/>
              <a:t> фрагмент, </a:t>
            </a:r>
            <a:r>
              <a:rPr lang="ru-RU" sz="2400" spc="0" dirty="0" err="1"/>
              <a:t>який</a:t>
            </a:r>
            <a:r>
              <a:rPr lang="ru-RU" sz="2400" spc="0" dirty="0"/>
              <a:t> </a:t>
            </a:r>
            <a:r>
              <a:rPr lang="ru-RU" sz="2400" spc="0" dirty="0" err="1"/>
              <a:t>був</a:t>
            </a:r>
            <a:r>
              <a:rPr lang="ru-RU" sz="2400" spc="0" dirty="0"/>
              <a:t> </a:t>
            </a:r>
            <a:r>
              <a:rPr lang="ru-RU" sz="2400" spc="0" dirty="0" err="1"/>
              <a:t>від'єднаний</a:t>
            </a:r>
            <a:r>
              <a:rPr lang="ru-RU" sz="2400" spc="0" dirty="0"/>
              <a:t> методом </a:t>
            </a:r>
            <a:r>
              <a:rPr lang="en-US" sz="2400" spc="0" dirty="0"/>
              <a:t>detach()</a:t>
            </a:r>
            <a:endParaRPr lang="uk-UA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7B25C-60CC-1BD0-E1D8-71C63D2C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" y="4599432"/>
            <a:ext cx="6131231" cy="19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3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716" y="0"/>
            <a:ext cx="9580567" cy="996696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Аргументи </a:t>
            </a:r>
            <a:r>
              <a:rPr lang="en-US" sz="6600" dirty="0"/>
              <a:t>Fragment</a:t>
            </a:r>
            <a:endParaRPr lang="uk-UA" sz="66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90440" y="996697"/>
            <a:ext cx="6218920" cy="394677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Фрагменти не мають спілкуватись один з одним напряму, для цього потрібно повідомити менеджеру, а він </a:t>
            </a:r>
            <a:r>
              <a:rPr lang="uk-UA" sz="2400" spc="0" dirty="0" err="1"/>
              <a:t>передасть</a:t>
            </a:r>
            <a:r>
              <a:rPr lang="uk-UA" sz="2400" spc="0" dirty="0"/>
              <a:t> іншому фрагменту</a:t>
            </a:r>
          </a:p>
          <a:p>
            <a:pPr algn="just"/>
            <a:r>
              <a:rPr lang="uk-UA" sz="2400" spc="0" dirty="0"/>
              <a:t>За допомогою </a:t>
            </a:r>
            <a:r>
              <a:rPr lang="en-US" sz="2400" spc="0" dirty="0" err="1"/>
              <a:t>newInstance</a:t>
            </a:r>
            <a:r>
              <a:rPr lang="en-US" sz="2400" spc="0" dirty="0"/>
              <a:t>()</a:t>
            </a:r>
            <a:r>
              <a:rPr lang="uk-UA" sz="2400" spc="0" dirty="0"/>
              <a:t> можна передавати аргументи для фрагменту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272D3E-DBE6-8145-5D03-D7269687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72" y="3368262"/>
            <a:ext cx="4839375" cy="2572109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AC8576-5AB8-5574-939E-611C8653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856" y="1104806"/>
            <a:ext cx="3987428" cy="21115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F54078-8D33-9590-BA51-2F454D7A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0" y="4654316"/>
            <a:ext cx="6890296" cy="12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716" y="0"/>
            <a:ext cx="9580567" cy="996696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Аргументи </a:t>
            </a:r>
            <a:r>
              <a:rPr lang="en-US" sz="6600" dirty="0"/>
              <a:t>Fragment</a:t>
            </a:r>
            <a:endParaRPr lang="uk-UA" sz="66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90440" y="996697"/>
            <a:ext cx="6218920" cy="222199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Для того щоб активність могла виконати певну функцію яка знаходиться в фрагменті потрібно отримати екземпляр фрагменту в коді активності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251E0-3231-F7E2-B4CF-4ECAE62F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41" y="1109233"/>
            <a:ext cx="5334744" cy="17242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1EB3FD-2427-BA2A-6844-03A1229C6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51" y="3731628"/>
            <a:ext cx="803069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/>
              <a:t>ListView</a:t>
            </a:r>
            <a:r>
              <a:rPr lang="en-US" sz="7200" dirty="0"/>
              <a:t> </a:t>
            </a:r>
            <a:r>
              <a:rPr lang="uk-UA" sz="7200" dirty="0"/>
              <a:t>та </a:t>
            </a:r>
            <a:r>
              <a:rPr lang="en-US" sz="7200" dirty="0" err="1"/>
              <a:t>ArrayAdapter</a:t>
            </a:r>
            <a:endParaRPr lang="uk-UA" sz="720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331709" y="1149384"/>
            <a:ext cx="5932408" cy="537943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spc="0" dirty="0"/>
              <a:t>Тут </a:t>
            </a:r>
            <a:r>
              <a:rPr lang="ru-RU" sz="2400" spc="0" dirty="0" err="1"/>
              <a:t>спочатку</a:t>
            </a:r>
            <a:r>
              <a:rPr lang="ru-RU" sz="2400" spc="0" dirty="0"/>
              <a:t> ми </a:t>
            </a:r>
            <a:r>
              <a:rPr lang="ru-RU" sz="2400" spc="0" dirty="0" err="1"/>
              <a:t>отримуємо</a:t>
            </a:r>
            <a:r>
              <a:rPr lang="ru-RU" sz="2400" spc="0" dirty="0"/>
              <a:t> </a:t>
            </a:r>
            <a:r>
              <a:rPr lang="ru-RU" sz="2400" spc="0" dirty="0" err="1"/>
              <a:t>елемент</a:t>
            </a:r>
            <a:r>
              <a:rPr lang="ru-RU" sz="2400" spc="0" dirty="0"/>
              <a:t> </a:t>
            </a:r>
            <a:r>
              <a:rPr lang="en-US" sz="2400" spc="0" dirty="0" err="1"/>
              <a:t>ListView</a:t>
            </a:r>
            <a:r>
              <a:rPr lang="en-US" sz="2400" spc="0" dirty="0"/>
              <a:t>, </a:t>
            </a:r>
            <a:r>
              <a:rPr lang="ru-RU" sz="2400" spc="0" dirty="0"/>
              <a:t>а </a:t>
            </a:r>
            <a:r>
              <a:rPr lang="ru-RU" sz="2400" spc="0" dirty="0" err="1"/>
              <a:t>потім</a:t>
            </a:r>
            <a:r>
              <a:rPr lang="ru-RU" sz="2400" spc="0" dirty="0"/>
              <a:t> </a:t>
            </a:r>
            <a:r>
              <a:rPr lang="ru-RU" sz="2400" spc="0" dirty="0" err="1"/>
              <a:t>створюємо</a:t>
            </a:r>
            <a:r>
              <a:rPr lang="ru-RU" sz="2400" spc="0" dirty="0"/>
              <a:t> для </a:t>
            </a:r>
            <a:r>
              <a:rPr lang="ru-RU" sz="2400" spc="0" dirty="0" err="1"/>
              <a:t>нього</a:t>
            </a:r>
            <a:r>
              <a:rPr lang="ru-RU" sz="2400" spc="0" dirty="0"/>
              <a:t> адаптер.</a:t>
            </a:r>
          </a:p>
          <a:p>
            <a:pPr algn="just"/>
            <a:endParaRPr lang="ru-RU" sz="2400" spc="0" dirty="0"/>
          </a:p>
          <a:p>
            <a:pPr algn="just"/>
            <a:r>
              <a:rPr lang="ru-RU" sz="2400" spc="0" dirty="0" err="1"/>
              <a:t>Щоб</a:t>
            </a:r>
            <a:r>
              <a:rPr lang="ru-RU" sz="2400" spc="0" dirty="0"/>
              <a:t> </a:t>
            </a:r>
            <a:r>
              <a:rPr lang="ru-RU" sz="2400" spc="0" dirty="0" err="1"/>
              <a:t>створити</a:t>
            </a:r>
            <a:r>
              <a:rPr lang="ru-RU" sz="2400" spc="0" dirty="0"/>
              <a:t> адаптер, </a:t>
            </a:r>
            <a:r>
              <a:rPr lang="ru-RU" sz="2400" spc="0" dirty="0" err="1"/>
              <a:t>наступний</a:t>
            </a:r>
            <a:r>
              <a:rPr lang="ru-RU" sz="2400" spc="0" dirty="0"/>
              <a:t> дизайнер </a:t>
            </a:r>
            <a:r>
              <a:rPr lang="en-US" sz="2400" spc="0" dirty="0" err="1"/>
              <a:t>Arrayadapter</a:t>
            </a:r>
            <a:r>
              <a:rPr lang="en-US" sz="2400" spc="0" dirty="0"/>
              <a:t> &lt;string&gt; (</a:t>
            </a:r>
            <a:r>
              <a:rPr lang="ru-RU" sz="2400" spc="0" dirty="0" err="1"/>
              <a:t>це</a:t>
            </a:r>
            <a:r>
              <a:rPr lang="ru-RU" sz="2400" spc="0" dirty="0"/>
              <a:t>, </a:t>
            </a:r>
            <a:r>
              <a:rPr lang="en-US" sz="2400" spc="0" dirty="0"/>
              <a:t>android.r.layout.simple_list_item_1, </a:t>
            </a:r>
            <a:r>
              <a:rPr lang="ru-RU" sz="2400" spc="0" dirty="0" err="1"/>
              <a:t>країни</a:t>
            </a:r>
            <a:r>
              <a:rPr lang="ru-RU" sz="2400" spc="0" dirty="0"/>
              <a:t>), де</a:t>
            </a:r>
          </a:p>
          <a:p>
            <a:pPr algn="just"/>
            <a:endParaRPr lang="ru-RU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this</a:t>
            </a:r>
            <a:r>
              <a:rPr lang="ru-RU" sz="2400" spc="0" dirty="0"/>
              <a:t>: </a:t>
            </a:r>
            <a:r>
              <a:rPr lang="ru-RU" sz="2400" spc="0" dirty="0" err="1"/>
              <a:t>Поточна</a:t>
            </a:r>
            <a:r>
              <a:rPr lang="ru-RU" sz="2400" spc="0" dirty="0"/>
              <a:t> </a:t>
            </a:r>
            <a:r>
              <a:rPr lang="ru-RU" sz="2400" spc="0" dirty="0" err="1"/>
              <a:t>об'єктна</a:t>
            </a:r>
            <a:r>
              <a:rPr lang="ru-RU" sz="2400" spc="0" dirty="0"/>
              <a:t> </a:t>
            </a:r>
            <a:r>
              <a:rPr lang="ru-RU" sz="2400" spc="0" dirty="0" err="1"/>
              <a:t>діяльність</a:t>
            </a:r>
            <a:endParaRPr lang="ru-RU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Android.r.layout.simple_list_item_1: </a:t>
            </a:r>
            <a:r>
              <a:rPr lang="ru-RU" sz="2400" spc="0" dirty="0" err="1"/>
              <a:t>елемент</a:t>
            </a:r>
            <a:r>
              <a:rPr lang="ru-RU" sz="2400" spc="0" dirty="0"/>
              <a:t> списку </a:t>
            </a:r>
            <a:r>
              <a:rPr lang="ru-RU" sz="2400" spc="0" dirty="0" err="1"/>
              <a:t>який</a:t>
            </a:r>
            <a:r>
              <a:rPr lang="ru-RU" sz="2400" spc="0" dirty="0"/>
              <a:t> </a:t>
            </a:r>
            <a:r>
              <a:rPr lang="uk-UA" sz="2400" spc="0" dirty="0"/>
              <a:t>є за замовчуванням в </a:t>
            </a:r>
            <a:r>
              <a:rPr lang="en-US" sz="2400" spc="0" dirty="0"/>
              <a:t>Android</a:t>
            </a:r>
            <a:r>
              <a:rPr lang="ru-RU" sz="2400" spc="0" dirty="0"/>
              <a:t>. </a:t>
            </a:r>
            <a:r>
              <a:rPr lang="ru-RU" sz="2400" spc="0" dirty="0" err="1"/>
              <a:t>Він</a:t>
            </a:r>
            <a:r>
              <a:rPr lang="ru-RU" sz="2400" spc="0" dirty="0"/>
              <a:t> </a:t>
            </a:r>
            <a:r>
              <a:rPr lang="ru-RU" sz="2400" spc="0" dirty="0" err="1"/>
              <a:t>розташований</a:t>
            </a:r>
            <a:r>
              <a:rPr lang="ru-RU" sz="2400" spc="0" dirty="0"/>
              <a:t> у </a:t>
            </a:r>
            <a:r>
              <a:rPr lang="ru-RU" sz="2400" spc="0" dirty="0" err="1"/>
              <a:t>папці</a:t>
            </a:r>
            <a:r>
              <a:rPr lang="ru-RU" sz="2400" spc="0" dirty="0"/>
              <a:t> </a:t>
            </a:r>
            <a:r>
              <a:rPr lang="en-US" sz="2400" spc="0" dirty="0"/>
              <a:t>Android SDK </a:t>
            </a:r>
            <a:r>
              <a:rPr lang="ru-RU" sz="2400" spc="0" dirty="0" err="1"/>
              <a:t>вздовж</a:t>
            </a:r>
            <a:r>
              <a:rPr lang="ru-RU" sz="2400" spc="0" dirty="0"/>
              <a:t> платформ/[</a:t>
            </a:r>
            <a:r>
              <a:rPr lang="en-US" sz="2400" spc="0" dirty="0"/>
              <a:t>android-</a:t>
            </a:r>
            <a:r>
              <a:rPr lang="en-US" sz="2400" spc="0" dirty="0" err="1"/>
              <a:t>nomer_vision</a:t>
            </a:r>
            <a:r>
              <a:rPr lang="en-US" sz="2400" spc="0" dirty="0"/>
              <a:t>]/data/res/</a:t>
            </a:r>
            <a:r>
              <a:rPr lang="ru-RU" sz="2400" spc="0" dirty="0"/>
              <a:t>макет. </a:t>
            </a:r>
            <a:r>
              <a:rPr lang="ru-RU" sz="2400" spc="0" dirty="0" err="1"/>
              <a:t>Якщо</a:t>
            </a:r>
            <a:r>
              <a:rPr lang="ru-RU" sz="2400" spc="0" dirty="0"/>
              <a:t> ми не </a:t>
            </a:r>
            <a:r>
              <a:rPr lang="ru-RU" sz="2400" spc="0" dirty="0" err="1"/>
              <a:t>задоволені</a:t>
            </a:r>
            <a:r>
              <a:rPr lang="ru-RU" sz="2400" spc="0" dirty="0"/>
              <a:t> </a:t>
            </a:r>
            <a:r>
              <a:rPr lang="ru-RU" sz="2400" spc="0" dirty="0" err="1"/>
              <a:t>стандартним</a:t>
            </a:r>
            <a:r>
              <a:rPr lang="ru-RU" sz="2400" spc="0" dirty="0"/>
              <a:t> </a:t>
            </a:r>
            <a:r>
              <a:rPr lang="ru-RU" sz="2400" spc="0" dirty="0" err="1"/>
              <a:t>маркуванням</a:t>
            </a:r>
            <a:r>
              <a:rPr lang="ru-RU" sz="2400" spc="0" dirty="0"/>
              <a:t> списку, ми </a:t>
            </a:r>
            <a:r>
              <a:rPr lang="ru-RU" sz="2400" spc="0" dirty="0" err="1"/>
              <a:t>можемо</a:t>
            </a:r>
            <a:r>
              <a:rPr lang="ru-RU" sz="2400" spc="0" dirty="0"/>
              <a:t> </a:t>
            </a:r>
            <a:r>
              <a:rPr lang="ru-RU" sz="2400" spc="0" dirty="0" err="1"/>
              <a:t>створити</a:t>
            </a:r>
            <a:r>
              <a:rPr lang="ru-RU" sz="2400" spc="0" dirty="0"/>
              <a:t> </a:t>
            </a:r>
            <a:r>
              <a:rPr lang="ru-RU" sz="2400" spc="0" dirty="0" err="1"/>
              <a:t>свій</a:t>
            </a:r>
            <a:r>
              <a:rPr lang="ru-RU" sz="2400" spc="0" dirty="0"/>
              <a:t> </a:t>
            </a:r>
            <a:r>
              <a:rPr lang="ru-RU" sz="2400" spc="0" dirty="0" err="1"/>
              <a:t>власний</a:t>
            </a:r>
            <a:r>
              <a:rPr lang="ru-RU" sz="2400" spc="0" dirty="0"/>
              <a:t>, а </a:t>
            </a:r>
            <a:r>
              <a:rPr lang="ru-RU" sz="2400" spc="0" dirty="0" err="1"/>
              <a:t>потім</a:t>
            </a:r>
            <a:r>
              <a:rPr lang="ru-RU" sz="2400" spc="0" dirty="0"/>
              <a:t> </a:t>
            </a:r>
            <a:r>
              <a:rPr lang="ru-RU" sz="2400" spc="0" dirty="0" err="1"/>
              <a:t>змінити</a:t>
            </a:r>
            <a:r>
              <a:rPr lang="ru-RU" sz="2400" spc="0" dirty="0"/>
              <a:t> </a:t>
            </a:r>
            <a:r>
              <a:rPr lang="ru-RU" sz="2400" spc="0" dirty="0" err="1"/>
              <a:t>ідентифікатор</a:t>
            </a:r>
            <a:r>
              <a:rPr lang="ru-RU" sz="2400" spc="0" dirty="0"/>
              <a:t> у </a:t>
            </a:r>
            <a:r>
              <a:rPr lang="ru-RU" sz="2400" spc="0" dirty="0" err="1"/>
              <a:t>коді</a:t>
            </a:r>
            <a:r>
              <a:rPr lang="ru-RU" sz="2400" spc="0" dirty="0"/>
              <a:t> на </a:t>
            </a:r>
            <a:r>
              <a:rPr lang="ru-RU" sz="2400" spc="0" dirty="0" err="1"/>
              <a:t>ідентифікатор</a:t>
            </a:r>
            <a:r>
              <a:rPr lang="ru-RU" sz="2400" spc="0" dirty="0"/>
              <a:t> </a:t>
            </a:r>
            <a:r>
              <a:rPr lang="ru-RU" sz="2400" spc="0" dirty="0" err="1"/>
              <a:t>маркування</a:t>
            </a:r>
            <a:r>
              <a:rPr lang="ru-RU" sz="2400" spc="0" dirty="0"/>
              <a:t>, яке нам </a:t>
            </a:r>
            <a:r>
              <a:rPr lang="ru-RU" sz="2400" spc="0" dirty="0" err="1"/>
              <a:t>потрібно</a:t>
            </a:r>
            <a:endParaRPr lang="ru-RU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countries</a:t>
            </a:r>
            <a:r>
              <a:rPr lang="ru-RU" sz="2400" spc="0" dirty="0"/>
              <a:t>: </a:t>
            </a:r>
            <a:r>
              <a:rPr lang="ru-RU" sz="2400" spc="0" dirty="0" err="1"/>
              <a:t>масив</a:t>
            </a:r>
            <a:r>
              <a:rPr lang="ru-RU" sz="2400" spc="0" dirty="0"/>
              <a:t> </a:t>
            </a:r>
            <a:r>
              <a:rPr lang="ru-RU" sz="2400" spc="0" dirty="0" err="1"/>
              <a:t>даних</a:t>
            </a:r>
            <a:r>
              <a:rPr lang="ru-RU" sz="2400" spc="0" dirty="0"/>
              <a:t>. Не </a:t>
            </a:r>
            <a:r>
              <a:rPr lang="ru-RU" sz="2400" spc="0" dirty="0" err="1"/>
              <a:t>потрібно</a:t>
            </a:r>
            <a:r>
              <a:rPr lang="ru-RU" sz="2400" spc="0" dirty="0"/>
              <a:t> </a:t>
            </a:r>
            <a:r>
              <a:rPr lang="ru-RU" sz="2400" spc="0" dirty="0" err="1"/>
              <a:t>вказувати</a:t>
            </a:r>
            <a:r>
              <a:rPr lang="ru-RU" sz="2400" spc="0" dirty="0"/>
              <a:t> тут </a:t>
            </a:r>
            <a:r>
              <a:rPr lang="ru-RU" sz="2400" spc="0" dirty="0" err="1"/>
              <a:t>масив</a:t>
            </a:r>
            <a:r>
              <a:rPr lang="ru-RU" sz="2400" spc="0" dirty="0"/>
              <a:t>, </a:t>
            </a:r>
            <a:r>
              <a:rPr lang="ru-RU" sz="2400" spc="0" dirty="0" err="1"/>
              <a:t>це</a:t>
            </a:r>
            <a:r>
              <a:rPr lang="ru-RU" sz="2400" spc="0" dirty="0"/>
              <a:t> </a:t>
            </a:r>
            <a:r>
              <a:rPr lang="ru-RU" sz="2400" spc="0" dirty="0" err="1"/>
              <a:t>може</a:t>
            </a:r>
            <a:r>
              <a:rPr lang="ru-RU" sz="2400" spc="0" dirty="0"/>
              <a:t> бути список </a:t>
            </a:r>
            <a:r>
              <a:rPr lang="en-US" sz="2400" spc="0" dirty="0" err="1"/>
              <a:t>ArrayList</a:t>
            </a:r>
            <a:r>
              <a:rPr lang="en-US" sz="2400" spc="0" dirty="0"/>
              <a:t> &lt;T&gt;.</a:t>
            </a:r>
            <a:endParaRPr lang="ru-RU" sz="2400" spc="0" dirty="0"/>
          </a:p>
          <a:p>
            <a:pPr algn="just"/>
            <a:endParaRPr lang="ru-RU" sz="2400" spc="0" dirty="0"/>
          </a:p>
          <a:p>
            <a:pPr algn="just"/>
            <a:r>
              <a:rPr lang="ru-RU" sz="2400" spc="0" dirty="0"/>
              <a:t>В </a:t>
            </a:r>
            <a:r>
              <a:rPr lang="ru-RU" sz="2400" spc="0" dirty="0" err="1"/>
              <a:t>кінці</a:t>
            </a:r>
            <a:r>
              <a:rPr lang="ru-RU" sz="2400" spc="0" dirty="0"/>
              <a:t> не </a:t>
            </a:r>
            <a:r>
              <a:rPr lang="ru-RU" sz="2400" spc="0" dirty="0" err="1"/>
              <a:t>потрібно</a:t>
            </a:r>
            <a:r>
              <a:rPr lang="ru-RU" sz="2400" spc="0" dirty="0"/>
              <a:t> </a:t>
            </a:r>
            <a:r>
              <a:rPr lang="ru-RU" sz="2400" spc="0" dirty="0" err="1"/>
              <a:t>встановлювати</a:t>
            </a:r>
            <a:r>
              <a:rPr lang="ru-RU" sz="2400" spc="0" dirty="0"/>
              <a:t> адаптер для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ru-RU" sz="2400" spc="0" dirty="0"/>
              <a:t>за </a:t>
            </a:r>
            <a:r>
              <a:rPr lang="ru-RU" sz="2400" spc="0" dirty="0" err="1"/>
              <a:t>допомогою</a:t>
            </a:r>
            <a:r>
              <a:rPr lang="ru-RU" sz="2400" spc="0" dirty="0"/>
              <a:t> методу </a:t>
            </a:r>
            <a:r>
              <a:rPr lang="en-US" sz="2400" spc="0" dirty="0" err="1"/>
              <a:t>setAdadapter</a:t>
            </a:r>
            <a:r>
              <a:rPr lang="en-US" sz="2400" spc="0" dirty="0"/>
              <a:t> ().</a:t>
            </a:r>
            <a:endParaRPr lang="uk-UA" sz="2400" spc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11A607-39D3-9C74-EE82-C72BB7B9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93" y="1499616"/>
            <a:ext cx="5473883" cy="3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6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" y="0"/>
            <a:ext cx="11831003" cy="996696"/>
          </a:xfrm>
        </p:spPr>
        <p:txBody>
          <a:bodyPr>
            <a:normAutofit/>
          </a:bodyPr>
          <a:lstStyle/>
          <a:p>
            <a:pPr algn="ctr"/>
            <a:r>
              <a:rPr lang="uk-UA" sz="6000" dirty="0"/>
              <a:t>Взаємодія </a:t>
            </a:r>
            <a:r>
              <a:rPr lang="uk-UA" sz="6000" dirty="0" err="1"/>
              <a:t>активностей</a:t>
            </a:r>
            <a:r>
              <a:rPr lang="uk-UA" sz="6000" dirty="0"/>
              <a:t> та фрагментів</a:t>
            </a:r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6284976" y="996696"/>
            <a:ext cx="5519928" cy="222199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Фрагмент може отримувати доступ до активності через </a:t>
            </a:r>
            <a:r>
              <a:rPr lang="en-US" sz="2400" spc="0" dirty="0" err="1"/>
              <a:t>Fragment.getActivity</a:t>
            </a:r>
            <a:r>
              <a:rPr lang="en-US" sz="2400" spc="0" dirty="0"/>
              <a:t>()</a:t>
            </a:r>
            <a:endParaRPr lang="uk-UA" sz="2400" spc="0" dirty="0"/>
          </a:p>
          <a:p>
            <a:pPr algn="just"/>
            <a:r>
              <a:rPr lang="uk-UA" sz="2400" spc="0" dirty="0"/>
              <a:t>За допомогою екземпляру активності можна отримати доступ до елементів активності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A493FD1-0FBF-C5C9-F1B1-F6BEA389A21B}"/>
              </a:ext>
            </a:extLst>
          </p:cNvPr>
          <p:cNvSpPr txBox="1">
            <a:spLocks/>
          </p:cNvSpPr>
          <p:nvPr/>
        </p:nvSpPr>
        <p:spPr>
          <a:xfrm>
            <a:off x="76200" y="1321308"/>
            <a:ext cx="5932408" cy="166878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Доступ до фрагменту з активності можна отримати через методи: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findFragmentById</a:t>
            </a:r>
            <a:r>
              <a:rPr lang="en-US" sz="2400" spc="0" dirty="0"/>
              <a:t>(int id) - </a:t>
            </a:r>
            <a:r>
              <a:rPr lang="uk-UA" sz="2400" spc="0" dirty="0"/>
              <a:t>Знаходить фрагмент за ідентифікатором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 err="1"/>
              <a:t>findFragmentByTag</a:t>
            </a:r>
            <a:r>
              <a:rPr lang="en-US" sz="2400" spc="0" dirty="0"/>
              <a:t>(String tag) - </a:t>
            </a:r>
            <a:r>
              <a:rPr lang="uk-UA" sz="2400" spc="0" dirty="0"/>
              <a:t>Знаходить фрагмент по заданому тегу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D43F0B6-D6AB-2BB0-F38F-28A7179B3225}"/>
              </a:ext>
            </a:extLst>
          </p:cNvPr>
          <p:cNvSpPr txBox="1">
            <a:spLocks/>
          </p:cNvSpPr>
          <p:nvPr/>
        </p:nvSpPr>
        <p:spPr>
          <a:xfrm>
            <a:off x="39625" y="3567684"/>
            <a:ext cx="5932408" cy="166878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Для взаємодії між </a:t>
            </a:r>
            <a:r>
              <a:rPr lang="uk-UA" sz="2400" spc="0" dirty="0" err="1"/>
              <a:t>активностями</a:t>
            </a:r>
            <a:r>
              <a:rPr lang="uk-UA" sz="2400" spc="0" dirty="0"/>
              <a:t> потрібно використовувати </a:t>
            </a:r>
            <a:r>
              <a:rPr lang="en-US" sz="2400" spc="0" dirty="0"/>
              <a:t>intent</a:t>
            </a:r>
            <a:endParaRPr lang="uk-UA" sz="2400" spc="0" dirty="0"/>
          </a:p>
          <a:p>
            <a:pPr algn="just"/>
            <a:r>
              <a:rPr lang="uk-UA" sz="2400" spc="0" dirty="0"/>
              <a:t>Методом </a:t>
            </a:r>
            <a:r>
              <a:rPr lang="en-US" sz="2400" spc="0" dirty="0" err="1"/>
              <a:t>startActivity</a:t>
            </a:r>
            <a:r>
              <a:rPr lang="en-US" sz="2400" spc="0" dirty="0"/>
              <a:t>()</a:t>
            </a:r>
            <a:r>
              <a:rPr lang="uk-UA" sz="2400" spc="0" dirty="0"/>
              <a:t> відбувається запуск іншої активності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65F556-0314-C678-3CA0-56171A7C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6" y="3338675"/>
            <a:ext cx="4848902" cy="390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4FD507-C57E-2EB8-CC61-1C067227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78" y="4215384"/>
            <a:ext cx="2534004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5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331709" y="1149384"/>
            <a:ext cx="4148199" cy="515364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Результат:</a:t>
            </a:r>
            <a:endParaRPr lang="ru-RU" sz="2400" spc="0" dirty="0"/>
          </a:p>
          <a:p>
            <a:pPr algn="just"/>
            <a:endParaRPr lang="ru-RU" sz="2400" spc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81CD50-38DA-A644-6E1C-122D257D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08" y="923544"/>
            <a:ext cx="8662416" cy="5918371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8709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err="1"/>
              <a:t>ListView</a:t>
            </a:r>
            <a:r>
              <a:rPr lang="en-US" sz="7200" dirty="0"/>
              <a:t> </a:t>
            </a:r>
            <a:r>
              <a:rPr lang="uk-UA" sz="7200" dirty="0"/>
              <a:t>та </a:t>
            </a:r>
            <a:r>
              <a:rPr lang="en-US" sz="7200" dirty="0" err="1"/>
              <a:t>ArrayAdapter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183322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ED7A0-BFCC-0085-F750-B85EFD3D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97" y="1149384"/>
            <a:ext cx="7906703" cy="55212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Масив ресурсів в </a:t>
            </a:r>
            <a:r>
              <a:rPr lang="en-US" sz="7200" dirty="0" err="1"/>
              <a:t>ArrayAdapter</a:t>
            </a:r>
            <a:endParaRPr lang="uk-UA" sz="72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163592" y="1149384"/>
            <a:ext cx="4148199" cy="515364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За допомогою </a:t>
            </a:r>
            <a:r>
              <a:rPr lang="en-US" sz="2400" spc="0" dirty="0" err="1"/>
              <a:t>android:entries</a:t>
            </a:r>
            <a:r>
              <a:rPr lang="en-US" sz="2400" spc="0" dirty="0"/>
              <a:t> </a:t>
            </a:r>
            <a:r>
              <a:rPr lang="uk-UA" sz="2400" spc="0" dirty="0"/>
              <a:t>можна передати вказівник на масив ресурсів які потрібно передати в список</a:t>
            </a:r>
            <a:endParaRPr lang="ru-RU" sz="2400" spc="0" dirty="0"/>
          </a:p>
          <a:p>
            <a:pPr algn="just"/>
            <a:endParaRPr lang="ru-RU" sz="2400" spc="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7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203" y="111930"/>
            <a:ext cx="11775594" cy="1037454"/>
          </a:xfrm>
        </p:spPr>
        <p:txBody>
          <a:bodyPr>
            <a:normAutofit fontScale="90000"/>
          </a:bodyPr>
          <a:lstStyle/>
          <a:p>
            <a:pPr algn="ctr"/>
            <a:r>
              <a:rPr lang="uk-UA" sz="7200" dirty="0"/>
              <a:t>Обробка вибору елементу списку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163592" y="1149384"/>
            <a:ext cx="4148199" cy="515364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Метод </a:t>
            </a:r>
            <a:r>
              <a:rPr lang="en-US" sz="2400" spc="0" dirty="0" err="1"/>
              <a:t>setAdapter</a:t>
            </a:r>
            <a:r>
              <a:rPr lang="en-US" sz="2400" spc="0" dirty="0"/>
              <a:t> </a:t>
            </a:r>
            <a:r>
              <a:rPr lang="uk-UA" sz="2400" spc="0" dirty="0"/>
              <a:t>пов'язує елемент </a:t>
            </a:r>
            <a:r>
              <a:rPr lang="en-US" sz="2400" spc="0" dirty="0" err="1"/>
              <a:t>ListView</a:t>
            </a:r>
            <a:r>
              <a:rPr lang="en-US" sz="2400" spc="0" dirty="0"/>
              <a:t> </a:t>
            </a:r>
            <a:r>
              <a:rPr lang="uk-UA" sz="2400" spc="0" dirty="0"/>
              <a:t>із певним адаптером. Далі для обробки вибору списку встановлюється слухач </a:t>
            </a:r>
            <a:r>
              <a:rPr lang="en-US" sz="2400" spc="0" dirty="0" err="1"/>
              <a:t>OnItemClickListener</a:t>
            </a:r>
            <a:r>
              <a:rPr lang="en-US" sz="2400" spc="0" dirty="0"/>
              <a:t>. </a:t>
            </a:r>
            <a:r>
              <a:rPr lang="uk-UA" sz="2400" spc="0" dirty="0"/>
              <a:t>Цей слухач має один метод </a:t>
            </a:r>
            <a:r>
              <a:rPr lang="en-US" sz="2400" spc="0" dirty="0" err="1"/>
              <a:t>onItemClick</a:t>
            </a:r>
            <a:r>
              <a:rPr lang="en-US" sz="2400" spc="0" dirty="0"/>
              <a:t>, </a:t>
            </a:r>
            <a:r>
              <a:rPr lang="uk-UA" sz="2400" spc="0" dirty="0"/>
              <a:t>через параметри якого ми можемо отримати виділений елемент та супутні дані. Так, він приймає такі параметри:</a:t>
            </a:r>
            <a:endParaRPr lang="en-US" sz="2400" spc="0" dirty="0"/>
          </a:p>
          <a:p>
            <a:pPr algn="just"/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parent : </a:t>
            </a:r>
            <a:r>
              <a:rPr lang="uk-UA" sz="2400" spc="0" dirty="0"/>
              <a:t>натиснутий елемент </a:t>
            </a:r>
            <a:r>
              <a:rPr lang="en-US" sz="2400" spc="0" dirty="0" err="1"/>
              <a:t>AdapterView</a:t>
            </a:r>
            <a:r>
              <a:rPr lang="en-US" sz="2400" spc="0" dirty="0"/>
              <a:t> (</a:t>
            </a:r>
            <a:r>
              <a:rPr lang="uk-UA" sz="2400" spc="0" dirty="0"/>
              <a:t>в ролі якого в даному випадку виступає наш елемент </a:t>
            </a:r>
            <a:r>
              <a:rPr lang="en-US" sz="2400" spc="0" dirty="0" err="1"/>
              <a:t>ListView</a:t>
            </a:r>
            <a:r>
              <a:rPr lang="en-US" sz="2400" spc="0" dirty="0"/>
              <a:t>)</a:t>
            </a:r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view : </a:t>
            </a:r>
            <a:r>
              <a:rPr lang="uk-UA" sz="2400" spc="0" dirty="0"/>
              <a:t>натиснутий </a:t>
            </a:r>
            <a:r>
              <a:rPr lang="uk-UA" sz="2400" spc="0" dirty="0" err="1"/>
              <a:t>віджет</a:t>
            </a:r>
            <a:r>
              <a:rPr lang="uk-UA" sz="2400" spc="0" dirty="0"/>
              <a:t> усередині </a:t>
            </a:r>
            <a:r>
              <a:rPr lang="en-US" sz="2400" spc="0" dirty="0" err="1"/>
              <a:t>AdapterView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position : </a:t>
            </a:r>
            <a:r>
              <a:rPr lang="uk-UA" sz="2400" spc="0" dirty="0"/>
              <a:t>індекс натиснутого </a:t>
            </a:r>
            <a:r>
              <a:rPr lang="uk-UA" sz="2400" spc="0" dirty="0" err="1"/>
              <a:t>віджету</a:t>
            </a:r>
            <a:r>
              <a:rPr lang="uk-UA" sz="2400" spc="0" dirty="0"/>
              <a:t> всередині </a:t>
            </a:r>
            <a:r>
              <a:rPr lang="en-US" sz="2400" spc="0" dirty="0" err="1"/>
              <a:t>AdapterView</a:t>
            </a:r>
            <a:endParaRPr lang="en-US" sz="2400" spc="0" dirty="0"/>
          </a:p>
          <a:p>
            <a:pPr marL="342900" indent="-342900" algn="just">
              <a:buFont typeface="Corbel" panose="020B0503020204020204" pitchFamily="34" charset="0"/>
              <a:buChar char="―"/>
            </a:pPr>
            <a:r>
              <a:rPr lang="en-US" sz="2400" spc="0" dirty="0"/>
              <a:t>id: </a:t>
            </a:r>
            <a:r>
              <a:rPr lang="uk-UA" sz="2400" spc="0" dirty="0"/>
              <a:t>ідентифікатор рядка натиснутого елемента</a:t>
            </a:r>
            <a:endParaRPr lang="ru-RU" sz="2400" spc="0" dirty="0"/>
          </a:p>
          <a:p>
            <a:pPr algn="just"/>
            <a:endParaRPr lang="ru-RU" sz="2400" spc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B53445-805C-B8E4-67AA-4A4F2A33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90" y="1274640"/>
            <a:ext cx="7880209" cy="4444363"/>
          </a:xfrm>
          <a:prstGeom prst="rect">
            <a:avLst/>
          </a:prstGeom>
        </p:spPr>
      </p:pic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9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Другий спосіб вибору елементу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163592" y="1149384"/>
            <a:ext cx="4148199" cy="515364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Також ми можемо отримати виділений елемент із </a:t>
            </a:r>
            <a:r>
              <a:rPr lang="en-US" sz="2400" spc="0" dirty="0" err="1"/>
              <a:t>AdapterView</a:t>
            </a:r>
            <a:r>
              <a:rPr lang="en-US" sz="2400" spc="0" dirty="0"/>
              <a:t>, </a:t>
            </a:r>
            <a:r>
              <a:rPr lang="uk-UA" sz="2400" spc="0" dirty="0"/>
              <a:t>який передається як перший параметр - </a:t>
            </a:r>
            <a:r>
              <a:rPr lang="en-US" sz="2400" spc="0" dirty="0" err="1"/>
              <a:t>AdapterView</a:t>
            </a:r>
            <a:r>
              <a:rPr lang="en-US" sz="2400" spc="0" dirty="0"/>
              <a:t>&lt;?&gt; parent. </a:t>
            </a:r>
            <a:r>
              <a:rPr lang="uk-UA" sz="2400" spc="0" dirty="0"/>
              <a:t>Так, у даному випадку ми знаємо, що кожен елемент у </a:t>
            </a:r>
            <a:r>
              <a:rPr lang="en-US" sz="2400" spc="0" dirty="0" err="1"/>
              <a:t>AdapterView</a:t>
            </a:r>
            <a:r>
              <a:rPr lang="en-US" sz="2400" spc="0" dirty="0"/>
              <a:t> </a:t>
            </a:r>
            <a:r>
              <a:rPr lang="uk-UA" sz="2400" spc="0" dirty="0"/>
              <a:t>фактично представляє рядок або об'єкт </a:t>
            </a:r>
            <a:r>
              <a:rPr lang="en-US" sz="2400" spc="0" dirty="0"/>
              <a:t>String, </a:t>
            </a:r>
            <a:r>
              <a:rPr lang="uk-UA" sz="2400" spc="0" dirty="0"/>
              <a:t>тому в даному випадку можна отримати виділений елемент так:</a:t>
            </a:r>
            <a:endParaRPr lang="ru-RU" sz="2400" spc="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E1A8B8-73C1-5A00-4330-98BBE674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48" y="2354308"/>
            <a:ext cx="7295579" cy="13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7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5AF-A88E-677B-755D-BD1C72CBF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542" y="52155"/>
            <a:ext cx="10872215" cy="1097229"/>
          </a:xfrm>
        </p:spPr>
        <p:txBody>
          <a:bodyPr>
            <a:normAutofit/>
          </a:bodyPr>
          <a:lstStyle/>
          <a:p>
            <a:pPr algn="ctr"/>
            <a:r>
              <a:rPr lang="uk-UA" sz="7200" dirty="0"/>
              <a:t>Третій спосіб вибору елементу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8CF3D-1934-4D65-BAD6-D61F11F00060}"/>
              </a:ext>
            </a:extLst>
          </p:cNvPr>
          <p:cNvSpPr txBox="1">
            <a:spLocks/>
          </p:cNvSpPr>
          <p:nvPr/>
        </p:nvSpPr>
        <p:spPr>
          <a:xfrm>
            <a:off x="163592" y="1024128"/>
            <a:ext cx="5932408" cy="4910328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2400" spc="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5F0603-3AEA-5326-88D7-02B6974869EF}"/>
              </a:ext>
            </a:extLst>
          </p:cNvPr>
          <p:cNvSpPr txBox="1">
            <a:spLocks/>
          </p:cNvSpPr>
          <p:nvPr/>
        </p:nvSpPr>
        <p:spPr>
          <a:xfrm>
            <a:off x="163592" y="1149384"/>
            <a:ext cx="4609576" cy="5425152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400" spc="0" dirty="0"/>
              <a:t>По-третє, ми можемо використовувати виділений елемент, який передається як другий параметр - </a:t>
            </a:r>
            <a:r>
              <a:rPr lang="en-US" sz="2400" spc="0" dirty="0"/>
              <a:t>View v. </a:t>
            </a:r>
          </a:p>
          <a:p>
            <a:pPr algn="just"/>
            <a:endParaRPr lang="en-US" sz="2400" spc="0" dirty="0"/>
          </a:p>
          <a:p>
            <a:pPr algn="just"/>
            <a:r>
              <a:rPr lang="uk-UA" sz="2400" spc="0" dirty="0"/>
              <a:t>Так, в даному випадку адаптер використовує як тип розмітки ресурс - </a:t>
            </a:r>
            <a:r>
              <a:rPr lang="en-US" sz="2400" spc="0" dirty="0"/>
              <a:t>android.R.layout.simple_list_item_1, </a:t>
            </a:r>
            <a:r>
              <a:rPr lang="uk-UA" sz="2400" spc="0" dirty="0"/>
              <a:t>а це означає, що виділений елемент представляє елемент </a:t>
            </a:r>
            <a:r>
              <a:rPr lang="en-US" sz="2400" spc="0" dirty="0" err="1"/>
              <a:t>TextView</a:t>
            </a:r>
            <a:r>
              <a:rPr lang="en-US" sz="2400" spc="0" dirty="0"/>
              <a:t>, </a:t>
            </a:r>
            <a:r>
              <a:rPr lang="uk-UA" sz="2400" spc="0" dirty="0"/>
              <a:t>в якому виводиться цей текст. </a:t>
            </a:r>
            <a:endParaRPr lang="en-US" sz="2400" spc="0" dirty="0"/>
          </a:p>
          <a:p>
            <a:pPr algn="just"/>
            <a:endParaRPr lang="en-US" sz="2400" spc="0" dirty="0"/>
          </a:p>
          <a:p>
            <a:pPr algn="just"/>
            <a:r>
              <a:rPr lang="uk-UA" sz="2400" spc="0" dirty="0"/>
              <a:t>Тому в даному випадку ми також могли б одержати виділений елемент так:</a:t>
            </a:r>
            <a:endParaRPr lang="ru-RU" sz="2400" spc="0" dirty="0"/>
          </a:p>
        </p:txBody>
      </p:sp>
      <p:pic>
        <p:nvPicPr>
          <p:cNvPr id="5" name="Picture 2" descr="android logo&quot; Poster for Sale by yourgeekside | Redbubble">
            <a:extLst>
              <a:ext uri="{FF2B5EF4-FFF2-40B4-BE49-F238E27FC236}">
                <a16:creationId xmlns:a16="http://schemas.microsoft.com/office/drawing/2014/main" id="{F46D1FEF-6E4C-4C0D-9E83-A44725E1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88" y="5480304"/>
            <a:ext cx="1260539" cy="12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AC021A-2205-CF78-61BD-1ADD5BD3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2024954"/>
            <a:ext cx="6659880" cy="14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77341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numCol="1" rtlCol="0" anchor="ctr">
        <a:normAutofit fontScale="97500"/>
      </a:bodyPr>
      <a:lstStyle>
        <a:defPPr marL="571500" indent="-571500" algn="just">
          <a:buFont typeface="Corbel" panose="020B0503020204020204" pitchFamily="34" charset="0"/>
          <a:buChar char="―"/>
          <a:defRPr sz="4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Глубина</Template>
  <TotalTime>4466</TotalTime>
  <Words>2562</Words>
  <Application>Microsoft Office PowerPoint</Application>
  <PresentationFormat>Широкоэкранный</PresentationFormat>
  <Paragraphs>258</Paragraphs>
  <Slides>40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3" baseType="lpstr">
      <vt:lpstr>Arial</vt:lpstr>
      <vt:lpstr>Corbel</vt:lpstr>
      <vt:lpstr>Глубина</vt:lpstr>
      <vt:lpstr>Списки та активності</vt:lpstr>
      <vt:lpstr>Списки</vt:lpstr>
      <vt:lpstr>ListView та ArrayAdapter</vt:lpstr>
      <vt:lpstr>ListView та ArrayAdapter</vt:lpstr>
      <vt:lpstr>ListView та ArrayAdapter</vt:lpstr>
      <vt:lpstr>Масив ресурсів в ArrayAdapter</vt:lpstr>
      <vt:lpstr>Обробка вибору елементу списку</vt:lpstr>
      <vt:lpstr>Другий спосіб вибору елементу</vt:lpstr>
      <vt:lpstr>Третій спосіб вибору елементу</vt:lpstr>
      <vt:lpstr>Множинний вибір</vt:lpstr>
      <vt:lpstr>Додавання та видалення</vt:lpstr>
      <vt:lpstr>Додавання та видалення</vt:lpstr>
      <vt:lpstr>Додавання та видалення</vt:lpstr>
      <vt:lpstr>Розширення списків та створення адаптера</vt:lpstr>
      <vt:lpstr>Розширення списків та створення адаптера</vt:lpstr>
      <vt:lpstr>Розширення списків та створення адаптера</vt:lpstr>
      <vt:lpstr>Розширення списків та створення адаптера</vt:lpstr>
      <vt:lpstr>Обробник кнопок в списку</vt:lpstr>
      <vt:lpstr>Spinner</vt:lpstr>
      <vt:lpstr>Обробка кнопок в Spinner</vt:lpstr>
      <vt:lpstr>RecyclerView</vt:lpstr>
      <vt:lpstr>RecyclerView.Adapter</vt:lpstr>
      <vt:lpstr>RecyclerView  в Layout</vt:lpstr>
      <vt:lpstr>Horizontal RecyclerView</vt:lpstr>
      <vt:lpstr>Обробник подій в елементах RecyclerView</vt:lpstr>
      <vt:lpstr>Що таке Activity</vt:lpstr>
      <vt:lpstr>Життєвий цикл активності</vt:lpstr>
      <vt:lpstr>Приклад створення активності без розмітки</vt:lpstr>
      <vt:lpstr>Класи Activity в Android</vt:lpstr>
      <vt:lpstr>Життєвий цикл в Android</vt:lpstr>
      <vt:lpstr>Методи життєвого циклу в Android</vt:lpstr>
      <vt:lpstr>Методи життєвого циклу в Android</vt:lpstr>
      <vt:lpstr>Методи життєвого циклу в Android</vt:lpstr>
      <vt:lpstr>Пам’ятка життєвого циклу в Android</vt:lpstr>
      <vt:lpstr>Fragment (фрагменти)</vt:lpstr>
      <vt:lpstr>Приклад Fragment</vt:lpstr>
      <vt:lpstr>FragmentManager  та FragmentTransaction</vt:lpstr>
      <vt:lpstr>Аргументи Fragment</vt:lpstr>
      <vt:lpstr>Аргументи Fragment</vt:lpstr>
      <vt:lpstr>Взаємодія активностей та фрагментів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Victor Ralenko</dc:creator>
  <cp:lastModifiedBy>Victor Ralenko</cp:lastModifiedBy>
  <cp:revision>576</cp:revision>
  <dcterms:created xsi:type="dcterms:W3CDTF">2023-01-15T21:44:10Z</dcterms:created>
  <dcterms:modified xsi:type="dcterms:W3CDTF">2024-10-06T19:01:26Z</dcterms:modified>
</cp:coreProperties>
</file>